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2" r:id="rId6"/>
    <p:sldId id="278" r:id="rId7"/>
    <p:sldId id="263" r:id="rId8"/>
    <p:sldId id="264" r:id="rId9"/>
    <p:sldId id="277" r:id="rId10"/>
    <p:sldId id="265" r:id="rId11"/>
    <p:sldId id="267" r:id="rId12"/>
  </p:sldIdLst>
  <p:sldSz cx="12192000" cy="6858000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ivvic" panose="020B0604020202020204" charset="0"/>
      <p:regular r:id="rId18"/>
      <p:bold r:id="rId19"/>
      <p:italic r:id="rId20"/>
      <p:boldItalic r:id="rId21"/>
    </p:embeddedFont>
    <p:embeddedFont>
      <p:font typeface="Livvic Black" pitchFamily="2" charset="0"/>
      <p:bold r:id="rId22"/>
      <p:boldItalic r:id="rId23"/>
    </p:embeddedFont>
    <p:embeddedFont>
      <p:font typeface="Livvic Light" pitchFamily="2" charset="0"/>
      <p:regular r:id="rId24"/>
      <p:italic r:id="rId25"/>
    </p:embeddedFont>
    <p:embeddedFont>
      <p:font typeface="Livvic SemiBold" pitchFamily="2" charset="0"/>
      <p:bold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BBA00"/>
    <a:srgbClr val="182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95B7A-25D5-4181-8141-6527E0B2A75C}" type="datetimeFigureOut">
              <a:rPr lang="en-AU" smtClean="0"/>
              <a:t>27/07/2023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62F22-985E-412C-A3BA-B7E8CD870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18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2F22-985E-412C-A3BA-B7E8CD87087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64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16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7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12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785254" y="4420562"/>
            <a:ext cx="9144000" cy="66205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  <a:latin typeface="Livvic" pitchFamily="2" charset="0"/>
              </a:rPr>
              <a:t>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" y="6235625"/>
            <a:ext cx="1135522" cy="355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48" y="6195868"/>
            <a:ext cx="459601" cy="450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89" y="6235624"/>
            <a:ext cx="1068853" cy="39441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85254" y="4208525"/>
            <a:ext cx="9144000" cy="6620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>
                <a:solidFill>
                  <a:schemeClr val="bg1"/>
                </a:solidFill>
                <a:latin typeface="Livvic" pitchFamily="2" charset="0"/>
              </a:rPr>
              <a:t>2020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063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62594" y="3157480"/>
            <a:ext cx="9766660" cy="16407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bg1"/>
                </a:solidFill>
                <a:latin typeface="Livvic Black" pitchFamily="2" charset="0"/>
              </a:rPr>
              <a:t>VET Pathways at Indooroopilly State High School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66" y="1300385"/>
            <a:ext cx="3745468" cy="1078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66" y="5789283"/>
            <a:ext cx="5107830" cy="743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3" y="6202333"/>
            <a:ext cx="1282931" cy="368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44" y="6193765"/>
            <a:ext cx="445265" cy="4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33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Livvic Black" pitchFamily="2" charset="0"/>
              </a:rPr>
              <a:t>Traineeships &amp; Apprenticeships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53" y="974799"/>
            <a:ext cx="5457825" cy="4676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064" y="1111938"/>
            <a:ext cx="103538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altLang="en-US" sz="1900" dirty="0">
                <a:latin typeface="Livvic" pitchFamily="2" charset="0"/>
                <a:ea typeface="MS Gothic" panose="020B0609070205080204" pitchFamily="49" charset="-128"/>
              </a:rPr>
              <a:t>Weekly email:</a:t>
            </a:r>
          </a:p>
        </p:txBody>
      </p:sp>
      <p:pic>
        <p:nvPicPr>
          <p:cNvPr id="12" name="Content Placeholder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78" y="958694"/>
            <a:ext cx="5723968" cy="44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9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55181" y="72259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5400" dirty="0">
                <a:latin typeface="Livvic Black" pitchFamily="2" charset="0"/>
              </a:rPr>
              <a:t>Mr Whitby</a:t>
            </a:r>
            <a:br>
              <a:rPr lang="en-AU" sz="5400" dirty="0">
                <a:latin typeface="Livvic Black" pitchFamily="2" charset="0"/>
              </a:rPr>
            </a:br>
            <a:r>
              <a:rPr lang="en-AU" sz="4800" dirty="0">
                <a:latin typeface="Livvic Black" pitchFamily="2" charset="0"/>
              </a:rPr>
              <a:t>Head of Year 12</a:t>
            </a:r>
          </a:p>
          <a:p>
            <a:pPr algn="r"/>
            <a:endParaRPr lang="en-AU" sz="6600" dirty="0">
              <a:latin typeface="Livvic Black" pitchFamily="2" charset="0"/>
            </a:endParaRPr>
          </a:p>
          <a:p>
            <a:pPr algn="r"/>
            <a:r>
              <a:rPr lang="en-AU" sz="5400" dirty="0">
                <a:latin typeface="Livvic Black" pitchFamily="2" charset="0"/>
              </a:rPr>
              <a:t>Mr </a:t>
            </a:r>
            <a:r>
              <a:rPr lang="en-AU" sz="5400" dirty="0" err="1">
                <a:latin typeface="Livvic Black" pitchFamily="2" charset="0"/>
              </a:rPr>
              <a:t>Lassig</a:t>
            </a:r>
            <a:endParaRPr lang="en-AU" sz="5400" dirty="0">
              <a:latin typeface="Livvic Black" pitchFamily="2" charset="0"/>
            </a:endParaRPr>
          </a:p>
          <a:p>
            <a:pPr algn="r"/>
            <a:r>
              <a:rPr lang="en-AU" sz="4800" dirty="0">
                <a:latin typeface="Livvic Black" pitchFamily="2" charset="0"/>
              </a:rPr>
              <a:t>HOD – Design &amp; Technologies </a:t>
            </a:r>
          </a:p>
          <a:p>
            <a:pPr algn="r"/>
            <a:r>
              <a:rPr lang="en-AU" sz="4800" dirty="0">
                <a:latin typeface="Livvic Black" pitchFamily="2" charset="0"/>
              </a:rPr>
              <a:t>RTO Manager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3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Livvic Black" pitchFamily="2" charset="0"/>
              </a:rPr>
              <a:t>VET – Vocational Education &amp; Training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6043" y="2173695"/>
            <a:ext cx="103538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altLang="en-US" sz="3600" dirty="0">
                <a:latin typeface="Livvic" pitchFamily="2" charset="0"/>
                <a:ea typeface="MS Gothic" panose="020B0609070205080204" pitchFamily="49" charset="-128"/>
              </a:rPr>
              <a:t>VET refers to specific training with nationally recognised qualifications: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3600" dirty="0">
                <a:latin typeface="Livvic" pitchFamily="2" charset="0"/>
                <a:ea typeface="MS Gothic" panose="020B0609070205080204" pitchFamily="49" charset="-128"/>
              </a:rPr>
              <a:t>Certificate I – 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3600" dirty="0">
                <a:latin typeface="Livvic" pitchFamily="2" charset="0"/>
                <a:ea typeface="MS Gothic" panose="020B0609070205080204" pitchFamily="49" charset="-128"/>
              </a:rPr>
              <a:t>Diploma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3600" dirty="0">
                <a:latin typeface="Livvic" pitchFamily="2" charset="0"/>
                <a:ea typeface="MS Gothic" panose="020B0609070205080204" pitchFamily="49" charset="-128"/>
              </a:rPr>
              <a:t>Advanced Diploma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altLang="en-US" sz="1900" dirty="0">
              <a:latin typeface="Livvic" pitchFamily="2" charset="0"/>
              <a:ea typeface="MS Gothic" panose="020B0609070205080204" pitchFamily="49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Livvic Black" pitchFamily="2" charset="0"/>
              </a:rPr>
              <a:t>ISHS VET Courses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3715" y="986259"/>
            <a:ext cx="11521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3200" dirty="0">
                <a:latin typeface="Livvic" pitchFamily="2" charset="0"/>
                <a:ea typeface="MS Gothic" panose="020B0609070205080204" pitchFamily="49" charset="-128"/>
              </a:rPr>
              <a:t>In the 2024 timetable we offer:</a:t>
            </a:r>
          </a:p>
          <a:p>
            <a:r>
              <a:rPr lang="en-AU" altLang="en-US" sz="3200" b="1" dirty="0">
                <a:latin typeface="Livvic" pitchFamily="2" charset="0"/>
                <a:ea typeface="MS Gothic" panose="020B0609070205080204" pitchFamily="49" charset="-128"/>
              </a:rPr>
              <a:t>Design and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 I in Manufacturing – Year 10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 I/II in Construction – Year 11&amp;12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 II in Furniture Making Pathways – Year 11&amp;12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 II in Engineering Pathways – Year 11&amp;12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 II in Hospitality – Year 10 or 11 or 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 II/III in Health Services Assistance  - Year 11 and/or 12</a:t>
            </a:r>
          </a:p>
          <a:p>
            <a:r>
              <a:rPr lang="en-AU" altLang="en-US" sz="3200" b="1" dirty="0">
                <a:latin typeface="Livvic" pitchFamily="2" charset="0"/>
                <a:ea typeface="MS Gothic" panose="020B0609070205080204" pitchFamily="49" charset="-128"/>
              </a:rPr>
              <a:t>The 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 II in Visual Art – Year 11 &amp; 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 III Screen &amp; Media (Film &amp; TV) – Year 11 &amp; 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Livvic Black" pitchFamily="2" charset="0"/>
              </a:rPr>
              <a:t>ISHS VET Courses continued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58" y="5988445"/>
            <a:ext cx="2273661" cy="65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820" y="1132741"/>
            <a:ext cx="103538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3200" b="1" dirty="0">
                <a:latin typeface="Livvic" pitchFamily="2" charset="0"/>
                <a:ea typeface="MS Gothic" panose="020B0609070205080204" pitchFamily="49" charset="-128"/>
              </a:rPr>
              <a:t>HPE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 III in Fitness (Personal Trainer) – Year 11&amp;12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 II Sport and Recreation – Year 11&amp;12</a:t>
            </a:r>
          </a:p>
          <a:p>
            <a:r>
              <a:rPr lang="en-AU" altLang="en-US" sz="3200" b="1" dirty="0">
                <a:latin typeface="Livvic" pitchFamily="2" charset="0"/>
                <a:ea typeface="MS Gothic" panose="020B0609070205080204" pitchFamily="49" charset="-128"/>
              </a:rPr>
              <a:t>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 II in Sampling and Measurement – Year 11</a:t>
            </a:r>
          </a:p>
          <a:p>
            <a:endParaRPr lang="en-AU" altLang="en-US" sz="2800" dirty="0">
              <a:latin typeface="Livvic" pitchFamily="2" charset="0"/>
              <a:ea typeface="MS Gothic" panose="020B0609070205080204" pitchFamily="49" charset="-128"/>
            </a:endParaRPr>
          </a:p>
          <a:p>
            <a:r>
              <a:rPr lang="en-AU" altLang="en-US" sz="3200" b="1" dirty="0">
                <a:latin typeface="Livvic" pitchFamily="2" charset="0"/>
                <a:ea typeface="MS Gothic" panose="020B0609070205080204" pitchFamily="49" charset="-128"/>
              </a:rPr>
              <a:t>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Diploma of Business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 III Aviation (Remote Pilots Licence) – Year 10 only</a:t>
            </a:r>
          </a:p>
          <a:p>
            <a:r>
              <a:rPr lang="en-AU" altLang="en-US" sz="3200" b="1" dirty="0">
                <a:latin typeface="Livvic" pitchFamily="2" charset="0"/>
                <a:ea typeface="MS Gothic" panose="020B0609070205080204" pitchFamily="49" charset="-128"/>
              </a:rPr>
              <a:t>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Livvic" pitchFamily="2" charset="0"/>
                <a:ea typeface="MS Gothic" panose="020B0609070205080204" pitchFamily="49" charset="-128"/>
              </a:rPr>
              <a:t>Certificate II in AUSLAN – Year 11 &amp; 12</a:t>
            </a:r>
          </a:p>
          <a:p>
            <a:endParaRPr lang="en-AU" altLang="en-US" sz="2800" dirty="0">
              <a:latin typeface="Livvic" pitchFamily="2" charset="0"/>
              <a:ea typeface="MS Gothic" panose="020B0609070205080204" pitchFamily="49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39" y="6172007"/>
            <a:ext cx="3959360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Livvic Black" pitchFamily="2" charset="0"/>
              </a:rPr>
              <a:t>VET &amp; ATAR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2578" y="1064149"/>
            <a:ext cx="103538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Livvic" pitchFamily="2" charset="0"/>
              </a:rPr>
              <a:t>Only certain qualifications (Cert III, Cert IV and Diploma) can be counted towards your ATAR. </a:t>
            </a:r>
          </a:p>
          <a:p>
            <a:r>
              <a:rPr lang="en-AU" sz="2400" dirty="0">
                <a:latin typeface="Livvic" pitchFamily="2" charset="0"/>
              </a:rPr>
              <a:t>This will be calculated in conjunction with your school subjects.</a:t>
            </a:r>
          </a:p>
          <a:p>
            <a:endParaRPr lang="en-AU" sz="3200" dirty="0">
              <a:latin typeface="Livvic" pitchFamily="2" charset="0"/>
            </a:endParaRPr>
          </a:p>
          <a:p>
            <a:endParaRPr lang="en-AU" sz="3200" dirty="0">
              <a:latin typeface="Livvic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578" y="2442754"/>
            <a:ext cx="10550755" cy="322190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303516" y="2782387"/>
            <a:ext cx="2952208" cy="29083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187240" y="2486415"/>
            <a:ext cx="1397725" cy="9045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Livvic Black" pitchFamily="2" charset="0"/>
              </a:rPr>
              <a:t>VET in Schools (VETiS) Funding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58" y="5988445"/>
            <a:ext cx="2273661" cy="65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2578" y="1093694"/>
            <a:ext cx="103538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/>
          </a:p>
          <a:p>
            <a:r>
              <a:rPr lang="en-AU" sz="2400" b="1" dirty="0"/>
              <a:t>VETiS funding can be accessed while a year 11, 11 or 12 student is enrolled  at school and studying a VET qualification OR completing a school-based apprenticeship or traineeship</a:t>
            </a:r>
          </a:p>
          <a:p>
            <a:endParaRPr lang="en-AU" sz="2400" dirty="0"/>
          </a:p>
          <a:p>
            <a:r>
              <a:rPr lang="en-AU" sz="2400" dirty="0"/>
              <a:t>Students undertaking VETiS, are only funded for 1 VETiS qualification at the certificate I or II level funded under the VET investment budget. </a:t>
            </a:r>
          </a:p>
          <a:p>
            <a:endParaRPr lang="en-AU" altLang="en-US" sz="2400" dirty="0">
              <a:latin typeface="Livvic" pitchFamily="2" charset="0"/>
              <a:ea typeface="MS Gothic" panose="020B0609070205080204" pitchFamily="49" charset="-128"/>
            </a:endParaRPr>
          </a:p>
          <a:p>
            <a:r>
              <a:rPr lang="en-AU" altLang="en-US" sz="2400" i="1" dirty="0"/>
              <a:t>Exceptions to this are:</a:t>
            </a:r>
          </a:p>
          <a:p>
            <a:pPr marL="342900" indent="-342900">
              <a:buFontTx/>
              <a:buChar char="-"/>
            </a:pPr>
            <a:r>
              <a:rPr lang="en-AU" altLang="en-US" sz="2400" dirty="0"/>
              <a:t>Courses delivered by the ISHS RTO </a:t>
            </a:r>
            <a:r>
              <a:rPr lang="en-AU" altLang="en-US" sz="2400" b="1" dirty="0"/>
              <a:t>do not </a:t>
            </a:r>
            <a:r>
              <a:rPr lang="en-AU" altLang="en-US" sz="2400" dirty="0"/>
              <a:t>require VETiS funding</a:t>
            </a:r>
          </a:p>
          <a:p>
            <a:r>
              <a:rPr lang="en-AU" altLang="en-US" sz="2400" dirty="0"/>
              <a:t>- Students can access funding for </a:t>
            </a:r>
            <a:r>
              <a:rPr lang="en-AU" altLang="en-US" sz="2400" b="1" dirty="0"/>
              <a:t>both</a:t>
            </a:r>
            <a:r>
              <a:rPr lang="en-AU" altLang="en-US" sz="2400" dirty="0"/>
              <a:t> a Cert 1 or Cert II using VETiS </a:t>
            </a:r>
            <a:r>
              <a:rPr lang="en-AU" altLang="en-US" sz="2400" b="1" dirty="0"/>
              <a:t>and</a:t>
            </a:r>
            <a:r>
              <a:rPr lang="en-AU" altLang="en-US" sz="2400" dirty="0"/>
              <a:t> through a </a:t>
            </a:r>
            <a:r>
              <a:rPr lang="en-AU" sz="2400" dirty="0"/>
              <a:t>school-based apprenticeship or traineeship</a:t>
            </a:r>
          </a:p>
          <a:p>
            <a:pPr marL="571500" indent="-571500">
              <a:buFontTx/>
              <a:buChar char="-"/>
            </a:pPr>
            <a:endParaRPr lang="en-AU" altLang="en-US" sz="3600" dirty="0">
              <a:latin typeface="Livvic" pitchFamily="2" charset="0"/>
              <a:ea typeface="MS Gothic" panose="020B0609070205080204" pitchFamily="49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39" y="6172007"/>
            <a:ext cx="3959360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155181" y="2173695"/>
            <a:ext cx="10515600" cy="14074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dirty="0">
                <a:latin typeface="Livvic Black" pitchFamily="2" charset="0"/>
              </a:rPr>
              <a:t>School-based Traineeships &amp; Apprenticeships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4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Livvic Black" pitchFamily="2" charset="0"/>
              </a:rPr>
              <a:t>Traineeships &amp; Apprenticeships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2578" y="1221444"/>
            <a:ext cx="103538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2200" dirty="0">
                <a:latin typeface="Livvic" pitchFamily="2" charset="0"/>
                <a:ea typeface="MS Gothic" panose="020B0609070205080204" pitchFamily="49" charset="-128"/>
              </a:rPr>
              <a:t>School-based traineeships and apprenticeships offer many benefits such 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200" dirty="0">
                <a:latin typeface="Livvic" pitchFamily="2" charset="0"/>
                <a:ea typeface="MS Gothic" panose="020B0609070205080204" pitchFamily="49" charset="-128"/>
              </a:rPr>
              <a:t>earning a wage,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200" dirty="0">
                <a:latin typeface="Livvic" pitchFamily="2" charset="0"/>
                <a:ea typeface="MS Gothic" panose="020B0609070205080204" pitchFamily="49" charset="-128"/>
              </a:rPr>
              <a:t>work experience,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200" dirty="0">
                <a:latin typeface="Livvic" pitchFamily="2" charset="0"/>
                <a:ea typeface="MS Gothic" panose="020B0609070205080204" pitchFamily="49" charset="-128"/>
              </a:rPr>
              <a:t>nationally recognised qualifications,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200" dirty="0">
                <a:latin typeface="Livvic" pitchFamily="2" charset="0"/>
                <a:ea typeface="MS Gothic" panose="020B0609070205080204" pitchFamily="49" charset="-128"/>
              </a:rPr>
              <a:t>credit towards your QCE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200" dirty="0">
                <a:latin typeface="Livvic" pitchFamily="2" charset="0"/>
                <a:ea typeface="MS Gothic" panose="020B0609070205080204" pitchFamily="49" charset="-128"/>
              </a:rPr>
              <a:t>Start a valuable step towards a rewarding career</a:t>
            </a:r>
          </a:p>
          <a:p>
            <a:endParaRPr lang="en-AU" altLang="en-US" sz="2200" dirty="0">
              <a:latin typeface="Livvic" pitchFamily="2" charset="0"/>
              <a:ea typeface="MS Gothic" panose="020B0609070205080204" pitchFamily="49" charset="-128"/>
            </a:endParaRPr>
          </a:p>
          <a:p>
            <a:r>
              <a:rPr lang="en-AU" altLang="en-US" sz="2200" dirty="0">
                <a:latin typeface="Livvic" pitchFamily="2" charset="0"/>
                <a:ea typeface="MS Gothic" panose="020B0609070205080204" pitchFamily="49" charset="-128"/>
              </a:rPr>
              <a:t>Common traineeships qualifications include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200" dirty="0">
                <a:latin typeface="Livvic" pitchFamily="2" charset="0"/>
                <a:ea typeface="MS Gothic" panose="020B0609070205080204" pitchFamily="49" charset="-128"/>
              </a:rPr>
              <a:t>Cert III in Retail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200" dirty="0">
                <a:latin typeface="Livvic" pitchFamily="2" charset="0"/>
                <a:ea typeface="MS Gothic" panose="020B0609070205080204" pitchFamily="49" charset="-128"/>
              </a:rPr>
              <a:t>Cert III in Hospitality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200" dirty="0">
                <a:latin typeface="Livvic" pitchFamily="2" charset="0"/>
                <a:ea typeface="MS Gothic" panose="020B0609070205080204" pitchFamily="49" charset="-128"/>
              </a:rPr>
              <a:t>Cert III in Business</a:t>
            </a:r>
          </a:p>
          <a:p>
            <a:endParaRPr lang="en-AU" altLang="en-US" sz="2200" dirty="0">
              <a:latin typeface="Livvic" pitchFamily="2" charset="0"/>
              <a:ea typeface="MS Gothic" panose="020B0609070205080204" pitchFamily="49" charset="-128"/>
            </a:endParaRPr>
          </a:p>
          <a:p>
            <a:r>
              <a:rPr lang="en-AU" altLang="en-US" sz="2200" dirty="0">
                <a:latin typeface="Livvic" pitchFamily="2" charset="0"/>
                <a:ea typeface="MS Gothic" panose="020B0609070205080204" pitchFamily="49" charset="-128"/>
              </a:rPr>
              <a:t>Australian and New Zealand residence only (subsidised by the Government)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6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Livvic Black" pitchFamily="2" charset="0"/>
              </a:rPr>
              <a:t>Traineeships &amp; Apprenticeships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578" y="1293091"/>
            <a:ext cx="103538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3000" dirty="0">
                <a:latin typeface="Livvic" pitchFamily="2" charset="0"/>
                <a:ea typeface="MS Gothic" panose="020B0609070205080204" pitchFamily="49" charset="-128"/>
              </a:rPr>
              <a:t>What is the difference between a Traineeship and an Apprenticeship?</a:t>
            </a:r>
          </a:p>
          <a:p>
            <a:endParaRPr lang="en-AU" altLang="en-US" sz="2400" dirty="0">
              <a:latin typeface="Livvic" pitchFamily="2" charset="0"/>
              <a:ea typeface="MS Gothic" panose="020B0609070205080204" pitchFamily="49" charset="-128"/>
            </a:endParaRPr>
          </a:p>
          <a:p>
            <a:r>
              <a:rPr lang="en-AU" sz="2400" dirty="0">
                <a:latin typeface="Livvic SemiBold" pitchFamily="2" charset="0"/>
                <a:ea typeface="MS Gothic" panose="020B0609070205080204" pitchFamily="49" charset="-128"/>
              </a:rPr>
              <a:t>Traineeships take 1-2 years to complete and are non-trade based, apprenticeships require a minimum of 3 years to complete and are trade based.</a:t>
            </a:r>
            <a:endParaRPr lang="en-AU" sz="2400" dirty="0">
              <a:latin typeface="Livvic SemiBold" pitchFamily="2" charset="0"/>
            </a:endParaRPr>
          </a:p>
          <a:p>
            <a:endParaRPr lang="en-AU" sz="2400" dirty="0">
              <a:latin typeface="Livvic" pitchFamily="2" charset="0"/>
            </a:endParaRPr>
          </a:p>
          <a:p>
            <a:r>
              <a:rPr lang="en-AU" sz="2400" dirty="0">
                <a:latin typeface="Livvic" pitchFamily="2" charset="0"/>
              </a:rPr>
              <a:t>Both apprenticeships and traineeships involves work with an employer who provide an opportunity to learn all aspects of a practical qualification. This is a structured program with a combination of on the job and off the job training at a registered training organisation</a:t>
            </a:r>
            <a:r>
              <a:rPr lang="en-AU" sz="2400" dirty="0">
                <a:latin typeface="Livvic" pitchFamily="2" charset="0"/>
                <a:ea typeface="MS Gothic" panose="020B0609070205080204" pitchFamily="49" charset="-128"/>
              </a:rPr>
              <a:t>.</a:t>
            </a:r>
          </a:p>
          <a:p>
            <a:endParaRPr lang="en-AU" sz="2400" dirty="0">
              <a:latin typeface="Livvic" pitchFamily="2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5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Ind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BA00"/>
      </a:accent1>
      <a:accent2>
        <a:srgbClr val="18223F"/>
      </a:accent2>
      <a:accent3>
        <a:srgbClr val="009DC5"/>
      </a:accent3>
      <a:accent4>
        <a:srgbClr val="00A552"/>
      </a:accent4>
      <a:accent5>
        <a:srgbClr val="D61B26"/>
      </a:accent5>
      <a:accent6>
        <a:srgbClr val="000000"/>
      </a:accent6>
      <a:hlink>
        <a:srgbClr val="18223F"/>
      </a:hlink>
      <a:folHlink>
        <a:srgbClr val="18223F"/>
      </a:folHlink>
    </a:clrScheme>
    <a:fontScheme name="Indro">
      <a:majorFont>
        <a:latin typeface="Livvic Black"/>
        <a:ea typeface=""/>
        <a:cs typeface=""/>
      </a:majorFont>
      <a:minorFont>
        <a:latin typeface="Livvic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  <a:ea typeface="Osaka" pitchFamily="-8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0A1D5A06A944AA5A17AAE6000107C" ma:contentTypeVersion="12" ma:contentTypeDescription="Create a new document." ma:contentTypeScope="" ma:versionID="897c301dfabc36bfaced5ee5ee2e2f09">
  <xsd:schema xmlns:xsd="http://www.w3.org/2001/XMLSchema" xmlns:xs="http://www.w3.org/2001/XMLSchema" xmlns:p="http://schemas.microsoft.com/office/2006/metadata/properties" xmlns:ns1="http://schemas.microsoft.com/sharepoint/v3" xmlns:ns2="87ef2572-3a6b-4746-8863-657b62a98f7f" targetNamespace="http://schemas.microsoft.com/office/2006/metadata/properties" ma:root="true" ma:fieldsID="38527be7f5a62dec0394d426bdd396d0" ns1:_="" ns2:_="">
    <xsd:import namespace="http://schemas.microsoft.com/sharepoint/v3"/>
    <xsd:import namespace="87ef2572-3a6b-4746-8863-657b62a98f7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f2572-3a6b-4746-8863-657b62a98f7f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87ef2572-3a6b-4746-8863-657b62a98f7f">
      <UserInfo>
        <DisplayName>TIAN, Tian</DisplayName>
        <AccountId>101</AccountId>
        <AccountType/>
      </UserInfo>
    </PPContentAuthor>
    <PPReferenceNumber xmlns="87ef2572-3a6b-4746-8863-657b62a98f7f" xsi:nil="true"/>
    <PPReviewDate xmlns="87ef2572-3a6b-4746-8863-657b62a98f7f">2024-07-26T14:00:00+00:00</PPReviewDate>
    <PPPublishedNotificationAddresses xmlns="87ef2572-3a6b-4746-8863-657b62a98f7f" xsi:nil="true"/>
    <PPLastReviewedBy xmlns="87ef2572-3a6b-4746-8863-657b62a98f7f">
      <UserInfo>
        <DisplayName>TIAN, Tian</DisplayName>
        <AccountId>101</AccountId>
        <AccountType/>
      </UserInfo>
    </PPLastReviewedBy>
    <PPContentApprover xmlns="87ef2572-3a6b-4746-8863-657b62a98f7f">
      <UserInfo>
        <DisplayName/>
        <AccountId xsi:nil="true"/>
        <AccountType/>
      </UserInfo>
    </PPContentApprover>
    <PPLastReviewedDate xmlns="87ef2572-3a6b-4746-8863-657b62a98f7f">2023-07-28T06:12:45+00:00</PPLastReviewedDate>
    <PPSubmittedDate xmlns="87ef2572-3a6b-4746-8863-657b62a98f7f">2023-07-28T06:12:22+00:00</PPSubmittedDate>
    <PPContentOwner xmlns="87ef2572-3a6b-4746-8863-657b62a98f7f">
      <UserInfo>
        <DisplayName/>
        <AccountId xsi:nil="true"/>
        <AccountType/>
      </UserInfo>
    </PPContentOwner>
    <PPModeratedBy xmlns="87ef2572-3a6b-4746-8863-657b62a98f7f">
      <UserInfo>
        <DisplayName>TIAN, Tian</DisplayName>
        <AccountId>101</AccountId>
        <AccountType/>
      </UserInfo>
    </PPModeratedBy>
    <PublishingExpirationDate xmlns="http://schemas.microsoft.com/sharepoint/v3" xsi:nil="true"/>
    <PublishingStartDate xmlns="http://schemas.microsoft.com/sharepoint/v3" xsi:nil="true"/>
    <PPSubmittedBy xmlns="87ef2572-3a6b-4746-8863-657b62a98f7f">
      <UserInfo>
        <DisplayName>TIAN, Tian</DisplayName>
        <AccountId>101</AccountId>
        <AccountType/>
      </UserInfo>
    </PPSubmittedBy>
    <PPModeratedDate xmlns="87ef2572-3a6b-4746-8863-657b62a98f7f">2023-07-28T06:12:45+00:00</PPModeratedDate>
  </documentManagement>
</p:properties>
</file>

<file path=customXml/itemProps1.xml><?xml version="1.0" encoding="utf-8"?>
<ds:datastoreItem xmlns:ds="http://schemas.openxmlformats.org/officeDocument/2006/customXml" ds:itemID="{2DB38860-C770-4DA9-A6FF-E6132DC0CC93}"/>
</file>

<file path=customXml/itemProps2.xml><?xml version="1.0" encoding="utf-8"?>
<ds:datastoreItem xmlns:ds="http://schemas.openxmlformats.org/officeDocument/2006/customXml" ds:itemID="{6FCD83E6-966D-4D71-BC6E-2BF801372D3D}"/>
</file>

<file path=customXml/itemProps3.xml><?xml version="1.0" encoding="utf-8"?>
<ds:datastoreItem xmlns:ds="http://schemas.openxmlformats.org/officeDocument/2006/customXml" ds:itemID="{3A11E1A7-43D5-4FAE-A9BC-1C563BB93A5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503</Words>
  <Application>Microsoft Office PowerPoint</Application>
  <PresentationFormat>Widescreen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Livvic Light</vt:lpstr>
      <vt:lpstr>Calibri</vt:lpstr>
      <vt:lpstr>Livvic</vt:lpstr>
      <vt:lpstr>Arial</vt:lpstr>
      <vt:lpstr>Livvic Black</vt:lpstr>
      <vt:lpstr>Livvic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2023_VET Presentation</dc:title>
  <dc:creator>LUCAS, Janine</dc:creator>
  <cp:lastModifiedBy>WHITBY, Peter (pwhit62)</cp:lastModifiedBy>
  <cp:revision>71</cp:revision>
  <cp:lastPrinted>2020-01-20T03:27:58Z</cp:lastPrinted>
  <dcterms:created xsi:type="dcterms:W3CDTF">2019-12-03T23:55:35Z</dcterms:created>
  <dcterms:modified xsi:type="dcterms:W3CDTF">2023-07-27T07:39:54Z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0x010100CF20A1D5A06A944AA5A17AAE6000107C</vt:lpwstr>
  </property>
</Properties>
</file>