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notesMasterIdLst>
    <p:notesMasterId r:id="rId27"/>
  </p:notesMasterIdLst>
  <p:sldIdLst>
    <p:sldId id="256" r:id="rId5"/>
    <p:sldId id="311" r:id="rId6"/>
    <p:sldId id="276" r:id="rId7"/>
    <p:sldId id="277" r:id="rId8"/>
    <p:sldId id="259" r:id="rId9"/>
    <p:sldId id="279" r:id="rId10"/>
    <p:sldId id="274" r:id="rId11"/>
    <p:sldId id="260" r:id="rId12"/>
    <p:sldId id="284" r:id="rId13"/>
    <p:sldId id="282" r:id="rId14"/>
    <p:sldId id="283" r:id="rId15"/>
    <p:sldId id="299" r:id="rId16"/>
    <p:sldId id="300" r:id="rId17"/>
    <p:sldId id="304" r:id="rId18"/>
    <p:sldId id="303" r:id="rId19"/>
    <p:sldId id="306" r:id="rId20"/>
    <p:sldId id="307" r:id="rId21"/>
    <p:sldId id="266" r:id="rId22"/>
    <p:sldId id="267" r:id="rId23"/>
    <p:sldId id="268" r:id="rId24"/>
    <p:sldId id="273" r:id="rId25"/>
    <p:sldId id="275" r:id="rId26"/>
  </p:sldIdLst>
  <p:sldSz cx="12192000" cy="6858000"/>
  <p:notesSz cx="6797675" cy="9926638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ivvic" panose="020B0604020202020204" charset="0"/>
      <p:regular r:id="rId32"/>
      <p:bold r:id="rId33"/>
      <p:italic r:id="rId34"/>
      <p:boldItalic r:id="rId35"/>
    </p:embeddedFont>
    <p:embeddedFont>
      <p:font typeface="Livvic Black" panose="020B0604020202020204" charset="0"/>
      <p:bold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FF"/>
    <a:srgbClr val="FBBA00"/>
    <a:srgbClr val="182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95B7A-25D5-4181-8141-6527E0B2A75C}" type="datetimeFigureOut">
              <a:rPr lang="en-AU" smtClean="0"/>
              <a:t>27/07/2023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62F22-985E-412C-A3BA-B7E8CD870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18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2F22-985E-412C-A3BA-B7E8CD87087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64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can help with all of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62F22-985E-412C-A3BA-B7E8CD87087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93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will be looking at four options tonight – there is a lot of information and I have placed it all into a handout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62F22-985E-412C-A3BA-B7E8CD87087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077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Link to ISS meanings </a:t>
            </a:r>
            <a:r>
              <a:rPr lang="en-AU" dirty="0" err="1"/>
              <a:t>ie</a:t>
            </a:r>
            <a:r>
              <a:rPr lang="en-AU" dirty="0"/>
              <a:t> CASE MANAGER/ PLP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62F22-985E-412C-A3BA-B7E8CD87087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43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16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5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57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12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785254" y="4420562"/>
            <a:ext cx="9144000" cy="66205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  <a:latin typeface="Livvic" pitchFamily="2" charset="0"/>
              </a:rPr>
              <a:t>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" y="6235625"/>
            <a:ext cx="1135522" cy="355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48" y="6195868"/>
            <a:ext cx="459601" cy="450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89" y="6235624"/>
            <a:ext cx="1068853" cy="39441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85254" y="4208525"/>
            <a:ext cx="9144000" cy="6620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>
                <a:solidFill>
                  <a:schemeClr val="bg1"/>
                </a:solidFill>
                <a:latin typeface="Livvic" pitchFamily="2" charset="0"/>
              </a:rPr>
              <a:t>2020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3063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62594" y="2733040"/>
            <a:ext cx="9766660" cy="20651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Welcome to</a:t>
            </a:r>
            <a:br>
              <a:rPr lang="en-AU" dirty="0">
                <a:solidFill>
                  <a:schemeClr val="bg1"/>
                </a:solidFill>
                <a:latin typeface="Verdana"/>
              </a:rPr>
            </a:br>
            <a:r>
              <a:rPr lang="en-AU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Post school options</a:t>
            </a:r>
          </a:p>
          <a:p>
            <a:r>
              <a:rPr lang="en-AU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for students with disabilities</a:t>
            </a:r>
          </a:p>
          <a:p>
            <a:endParaRPr lang="en-AU" dirty="0">
              <a:solidFill>
                <a:schemeClr val="bg1"/>
              </a:solidFill>
              <a:latin typeface="Livvic Black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40085" y="4836231"/>
            <a:ext cx="9766661" cy="105694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>
                <a:solidFill>
                  <a:schemeClr val="bg1"/>
                </a:solidFill>
                <a:latin typeface="Livvic" pitchFamily="2" charset="0"/>
              </a:rPr>
              <a:t>Hillary Morrison</a:t>
            </a:r>
          </a:p>
          <a:p>
            <a:pPr algn="l"/>
            <a:r>
              <a:rPr lang="en-AU" dirty="0">
                <a:solidFill>
                  <a:schemeClr val="bg1"/>
                </a:solidFill>
                <a:latin typeface="Livvic" pitchFamily="2" charset="0"/>
              </a:rPr>
              <a:t>HOD – Integrated Student Support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66" y="1300385"/>
            <a:ext cx="3745468" cy="1078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66" y="5789283"/>
            <a:ext cx="5107830" cy="743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3" y="6202333"/>
            <a:ext cx="1282931" cy="368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44" y="6193765"/>
            <a:ext cx="445265" cy="4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33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/>
                <a:ea typeface="Verdana"/>
                <a:cs typeface="Verdana"/>
              </a:rPr>
              <a:t>University – Supports on Offer</a:t>
            </a:r>
            <a:endParaRPr lang="en-AU" dirty="0">
              <a:latin typeface="Livvic Black" pitchFamily="2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877799"/>
              </p:ext>
            </p:extLst>
          </p:nvPr>
        </p:nvGraphicFramePr>
        <p:xfrm>
          <a:off x="1003177" y="1471617"/>
          <a:ext cx="5618132" cy="4201747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249987">
                  <a:extLst>
                    <a:ext uri="{9D8B030D-6E8A-4147-A177-3AD203B41FA5}">
                      <a16:colId xmlns:a16="http://schemas.microsoft.com/office/drawing/2014/main" val="517063738"/>
                    </a:ext>
                  </a:extLst>
                </a:gridCol>
                <a:gridCol w="1780074">
                  <a:extLst>
                    <a:ext uri="{9D8B030D-6E8A-4147-A177-3AD203B41FA5}">
                      <a16:colId xmlns:a16="http://schemas.microsoft.com/office/drawing/2014/main" val="2562347014"/>
                    </a:ext>
                  </a:extLst>
                </a:gridCol>
                <a:gridCol w="2588071">
                  <a:extLst>
                    <a:ext uri="{9D8B030D-6E8A-4147-A177-3AD203B41FA5}">
                      <a16:colId xmlns:a16="http://schemas.microsoft.com/office/drawing/2014/main" val="1537176798"/>
                    </a:ext>
                  </a:extLst>
                </a:gridCol>
              </a:tblGrid>
              <a:tr h="1025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Post school Options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Requirements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Supports on Offer Post School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54120"/>
                  </a:ext>
                </a:extLst>
              </a:tr>
              <a:tr h="25804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University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  <a:latin typeface="Verdana"/>
                        </a:rPr>
                        <a:t>(Degree)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ATAR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Diploma (option)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Student Services (or similar) phone call or meet in person. Do this as early as possible when university offer is made. </a:t>
                      </a:r>
                      <a:r>
                        <a:rPr lang="en-AU" sz="1400" b="1" dirty="0">
                          <a:effectLst/>
                          <a:latin typeface="Verdana"/>
                        </a:rPr>
                        <a:t>Universities are open in January!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Case Manager (or similar) will be assigned.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Verdana"/>
                        </a:rPr>
                        <a:t>Take your school PLP.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934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57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University – Examples of Support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46304"/>
              </p:ext>
            </p:extLst>
          </p:nvPr>
        </p:nvGraphicFramePr>
        <p:xfrm>
          <a:off x="797699" y="1081973"/>
          <a:ext cx="7714027" cy="439444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249987">
                  <a:extLst>
                    <a:ext uri="{9D8B030D-6E8A-4147-A177-3AD203B41FA5}">
                      <a16:colId xmlns:a16="http://schemas.microsoft.com/office/drawing/2014/main" val="517063738"/>
                    </a:ext>
                  </a:extLst>
                </a:gridCol>
                <a:gridCol w="1780074">
                  <a:extLst>
                    <a:ext uri="{9D8B030D-6E8A-4147-A177-3AD203B41FA5}">
                      <a16:colId xmlns:a16="http://schemas.microsoft.com/office/drawing/2014/main" val="2562347014"/>
                    </a:ext>
                  </a:extLst>
                </a:gridCol>
                <a:gridCol w="2588071">
                  <a:extLst>
                    <a:ext uri="{9D8B030D-6E8A-4147-A177-3AD203B41FA5}">
                      <a16:colId xmlns:a16="http://schemas.microsoft.com/office/drawing/2014/main" val="1537176798"/>
                    </a:ext>
                  </a:extLst>
                </a:gridCol>
                <a:gridCol w="2095895">
                  <a:extLst>
                    <a:ext uri="{9D8B030D-6E8A-4147-A177-3AD203B41FA5}">
                      <a16:colId xmlns:a16="http://schemas.microsoft.com/office/drawing/2014/main" val="3437823170"/>
                    </a:ext>
                  </a:extLst>
                </a:gridCol>
              </a:tblGrid>
              <a:tr h="990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Post school Options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Requirements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Supports on Offer Post School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Examples of Support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54120"/>
                  </a:ext>
                </a:extLst>
              </a:tr>
              <a:tr h="22614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University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  <a:latin typeface="Verdana"/>
                        </a:rPr>
                        <a:t>(Degree)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ATAR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Diploma (option)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Student Services (or similar) phone call or meet in person. Do this as early as possible when university offer is made. </a:t>
                      </a:r>
                      <a:r>
                        <a:rPr lang="en-AU" sz="1400" b="1" dirty="0">
                          <a:effectLst/>
                          <a:latin typeface="Verdana"/>
                        </a:rPr>
                        <a:t>Universities are open in January!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Case Manager (or similar) will be assigned.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Verdana"/>
                        </a:rPr>
                        <a:t>Take your school PLP.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A PLP (or similar ) will be completed with a list of adjustments similar to AARA can be made </a:t>
                      </a:r>
                      <a:r>
                        <a:rPr lang="en-AU" sz="1400" dirty="0" err="1">
                          <a:effectLst/>
                          <a:latin typeface="Verdana"/>
                        </a:rPr>
                        <a:t>eg.</a:t>
                      </a:r>
                      <a:r>
                        <a:rPr lang="en-AU" sz="1400" dirty="0">
                          <a:effectLst/>
                          <a:latin typeface="Verdana"/>
                        </a:rPr>
                        <a:t> Extra time/ extensions/use of laptop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Educational Access Scheme (EAS form) for ATAR review through QTAC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9341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A37551-7DB4-4F10-8DAE-2779BFD0F4D1}"/>
              </a:ext>
            </a:extLst>
          </p:cNvPr>
          <p:cNvSpPr txBox="1"/>
          <p:nvPr/>
        </p:nvSpPr>
        <p:spPr>
          <a:xfrm>
            <a:off x="8962213" y="3969530"/>
            <a:ext cx="28825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dirty="0"/>
              <a:t>https://www.qtac.edu.au/educational-access-scheme/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6051C-B331-419A-B4D0-0244D372F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213" y="1543149"/>
            <a:ext cx="2806504" cy="1925064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1EC86F-1B5C-433F-89E1-7ABFCBDB63E2}"/>
              </a:ext>
            </a:extLst>
          </p:cNvPr>
          <p:cNvCxnSpPr/>
          <p:nvPr/>
        </p:nvCxnSpPr>
        <p:spPr>
          <a:xfrm flipV="1">
            <a:off x="8185369" y="2917532"/>
            <a:ext cx="652714" cy="23348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0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22578" y="363327"/>
            <a:ext cx="9009189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/>
                <a:ea typeface="Verdana"/>
                <a:cs typeface="Verdana"/>
              </a:rPr>
              <a:t>TAFE - Supports on Offer</a:t>
            </a:r>
            <a:endParaRPr lang="en-AU" dirty="0">
              <a:latin typeface="Livvic Black" pitchFamily="2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480535"/>
              </p:ext>
            </p:extLst>
          </p:nvPr>
        </p:nvGraphicFramePr>
        <p:xfrm>
          <a:off x="1086304" y="1201143"/>
          <a:ext cx="5580826" cy="443083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535222">
                  <a:extLst>
                    <a:ext uri="{9D8B030D-6E8A-4147-A177-3AD203B41FA5}">
                      <a16:colId xmlns:a16="http://schemas.microsoft.com/office/drawing/2014/main" val="4110816539"/>
                    </a:ext>
                  </a:extLst>
                </a:gridCol>
                <a:gridCol w="1815848">
                  <a:extLst>
                    <a:ext uri="{9D8B030D-6E8A-4147-A177-3AD203B41FA5}">
                      <a16:colId xmlns:a16="http://schemas.microsoft.com/office/drawing/2014/main" val="2526527308"/>
                    </a:ext>
                  </a:extLst>
                </a:gridCol>
                <a:gridCol w="2229756">
                  <a:extLst>
                    <a:ext uri="{9D8B030D-6E8A-4147-A177-3AD203B41FA5}">
                      <a16:colId xmlns:a16="http://schemas.microsoft.com/office/drawing/2014/main" val="3599871426"/>
                    </a:ext>
                  </a:extLst>
                </a:gridCol>
              </a:tblGrid>
              <a:tr h="9948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school Options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8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Requirements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8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Supports on Offer Post school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11820"/>
                  </a:ext>
                </a:extLst>
              </a:tr>
              <a:tr h="3435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TAFE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  <a:latin typeface="Verdana"/>
                        </a:rPr>
                        <a:t>(Certificate II or Certificate III)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Usually at least Year 10 English and Maths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Student Services (or similar) phone call or meet in person. Do this as early as possible when offer is made.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Case Manager (or similar) will be assigned.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Verdana"/>
                        </a:rPr>
                        <a:t>Take your school PLP.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975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98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22578" y="363327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/>
                <a:ea typeface="Verdana"/>
                <a:cs typeface="Verdana"/>
              </a:rPr>
              <a:t>TAFE -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Examples of Support</a:t>
            </a:r>
            <a:endParaRPr lang="en-AU" dirty="0">
              <a:latin typeface="Livvic Black" pitchFamily="2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020632"/>
              </p:ext>
            </p:extLst>
          </p:nvPr>
        </p:nvGraphicFramePr>
        <p:xfrm>
          <a:off x="884642" y="1082326"/>
          <a:ext cx="7648860" cy="456191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520402">
                  <a:extLst>
                    <a:ext uri="{9D8B030D-6E8A-4147-A177-3AD203B41FA5}">
                      <a16:colId xmlns:a16="http://schemas.microsoft.com/office/drawing/2014/main" val="4110816539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526527308"/>
                    </a:ext>
                  </a:extLst>
                </a:gridCol>
                <a:gridCol w="2208232">
                  <a:extLst>
                    <a:ext uri="{9D8B030D-6E8A-4147-A177-3AD203B41FA5}">
                      <a16:colId xmlns:a16="http://schemas.microsoft.com/office/drawing/2014/main" val="3599871426"/>
                    </a:ext>
                  </a:extLst>
                </a:gridCol>
                <a:gridCol w="2121906">
                  <a:extLst>
                    <a:ext uri="{9D8B030D-6E8A-4147-A177-3AD203B41FA5}">
                      <a16:colId xmlns:a16="http://schemas.microsoft.com/office/drawing/2014/main" val="1199608621"/>
                    </a:ext>
                  </a:extLst>
                </a:gridCol>
              </a:tblGrid>
              <a:tr h="870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School Options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8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Requirements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8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Supports on Offer Post school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8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Examples of Support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11820"/>
                  </a:ext>
                </a:extLst>
              </a:tr>
              <a:tr h="3691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TAFE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  <a:latin typeface="Verdana"/>
                        </a:rPr>
                        <a:t>(Certificate II or Certificate III)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Usually at least Year 10 English and Maths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Student Services (or similar) phone call or meet in person. Do this as early as possible when offer is made.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Case Manager (or similar) will be assigned.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Verdana"/>
                        </a:rPr>
                        <a:t>Take your school PLP.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Adjustments similar to AARA can be made </a:t>
                      </a:r>
                      <a:r>
                        <a:rPr lang="en-AU" sz="1400" dirty="0" err="1">
                          <a:effectLst/>
                          <a:latin typeface="Verdana"/>
                        </a:rPr>
                        <a:t>eg.</a:t>
                      </a:r>
                      <a:r>
                        <a:rPr lang="en-AU" sz="1400" dirty="0">
                          <a:effectLst/>
                          <a:latin typeface="Verdana"/>
                        </a:rPr>
                        <a:t> Extra time/ extensions/use of laptop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Flexible timetables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NDIS support worker to support access to and from TAFE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975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57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/>
                <a:ea typeface="Verdana"/>
                <a:cs typeface="Verdana"/>
              </a:rPr>
              <a:t>Work Option - Supports on Offer</a:t>
            </a:r>
            <a:endParaRPr lang="en-AU" dirty="0">
              <a:latin typeface="Livvic Black" pitchFamily="2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681027"/>
              </p:ext>
            </p:extLst>
          </p:nvPr>
        </p:nvGraphicFramePr>
        <p:xfrm>
          <a:off x="851121" y="1130832"/>
          <a:ext cx="4197435" cy="508433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743893">
                  <a:extLst>
                    <a:ext uri="{9D8B030D-6E8A-4147-A177-3AD203B41FA5}">
                      <a16:colId xmlns:a16="http://schemas.microsoft.com/office/drawing/2014/main" val="2267203817"/>
                    </a:ext>
                  </a:extLst>
                </a:gridCol>
                <a:gridCol w="2453542">
                  <a:extLst>
                    <a:ext uri="{9D8B030D-6E8A-4147-A177-3AD203B41FA5}">
                      <a16:colId xmlns:a16="http://schemas.microsoft.com/office/drawing/2014/main" val="2925136109"/>
                    </a:ext>
                  </a:extLst>
                </a:gridCol>
              </a:tblGrid>
              <a:tr h="12236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Post school Options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1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Supports on offer post school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49203"/>
                  </a:ext>
                </a:extLst>
              </a:tr>
              <a:tr h="286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Work options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baseline="0" dirty="0">
                          <a:effectLst/>
                          <a:latin typeface="Verdana"/>
                        </a:rPr>
                        <a:t>full time - at least 25 </a:t>
                      </a:r>
                      <a:r>
                        <a:rPr lang="fr-FR" sz="1400" b="0" baseline="0" dirty="0" err="1">
                          <a:effectLst/>
                          <a:latin typeface="Verdana"/>
                        </a:rPr>
                        <a:t>hours</a:t>
                      </a:r>
                      <a:r>
                        <a:rPr lang="fr-FR" sz="1400" b="0" baseline="0" dirty="0">
                          <a:effectLst/>
                          <a:latin typeface="Verdana"/>
                        </a:rPr>
                        <a:t> per </a:t>
                      </a:r>
                      <a:r>
                        <a:rPr lang="fr-FR" sz="1400" b="0" baseline="0" dirty="0" err="1">
                          <a:effectLst/>
                          <a:latin typeface="Verdana"/>
                        </a:rPr>
                        <a:t>week</a:t>
                      </a:r>
                      <a:endParaRPr lang="fr-FR" sz="1400" b="0" baseline="0" dirty="0">
                        <a:effectLst/>
                        <a:latin typeface="Verdana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baseline="0" dirty="0">
                          <a:effectLst/>
                          <a:latin typeface="Verdana"/>
                        </a:rPr>
                        <a:t>part time – a maximum of 12 </a:t>
                      </a:r>
                      <a:r>
                        <a:rPr lang="fr-FR" sz="1400" b="0" baseline="0" dirty="0" err="1">
                          <a:effectLst/>
                          <a:latin typeface="Verdana"/>
                        </a:rPr>
                        <a:t>hours</a:t>
                      </a:r>
                      <a:r>
                        <a:rPr lang="fr-FR" sz="1400" b="0" baseline="0" dirty="0">
                          <a:effectLst/>
                          <a:latin typeface="Verdana"/>
                        </a:rPr>
                        <a:t> per </a:t>
                      </a:r>
                      <a:r>
                        <a:rPr lang="fr-FR" sz="1400" b="0" baseline="0" dirty="0" err="1">
                          <a:effectLst/>
                          <a:latin typeface="Verdana"/>
                        </a:rPr>
                        <a:t>week</a:t>
                      </a:r>
                      <a:endParaRPr lang="fr-FR" sz="1400" b="0" baseline="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b="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fr-FR" sz="1400" dirty="0">
                        <a:effectLst/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i="1" dirty="0" err="1">
                          <a:effectLst/>
                          <a:latin typeface="Verdana"/>
                        </a:rPr>
                        <a:t>Disability</a:t>
                      </a:r>
                      <a:r>
                        <a:rPr lang="fr-FR" sz="1400" i="1" baseline="0" dirty="0">
                          <a:effectLst/>
                          <a:latin typeface="Verdana"/>
                        </a:rPr>
                        <a:t> </a:t>
                      </a:r>
                      <a:r>
                        <a:rPr lang="fr-FR" sz="1400" i="1" dirty="0" err="1">
                          <a:effectLst/>
                          <a:latin typeface="Verdana"/>
                        </a:rPr>
                        <a:t>Employment</a:t>
                      </a:r>
                      <a:r>
                        <a:rPr lang="fr-FR" sz="1400" i="1" baseline="0" dirty="0">
                          <a:effectLst/>
                          <a:latin typeface="Verdana"/>
                        </a:rPr>
                        <a:t> </a:t>
                      </a:r>
                      <a:r>
                        <a:rPr lang="fr-FR" sz="1400" i="1" dirty="0">
                          <a:effectLst/>
                          <a:latin typeface="Verdana"/>
                        </a:rPr>
                        <a:t>Services</a:t>
                      </a:r>
                      <a:r>
                        <a:rPr lang="fr-FR" sz="1400" i="1" baseline="0" dirty="0">
                          <a:effectLst/>
                          <a:latin typeface="Verdana"/>
                        </a:rPr>
                        <a:t> (DES)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dirty="0">
                          <a:effectLst/>
                          <a:latin typeface="Verdana"/>
                        </a:rPr>
                        <a:t>(</a:t>
                      </a:r>
                      <a:r>
                        <a:rPr lang="fr-FR" sz="1400" dirty="0" err="1">
                          <a:effectLst/>
                          <a:latin typeface="Verdana"/>
                        </a:rPr>
                        <a:t>eg</a:t>
                      </a:r>
                      <a:r>
                        <a:rPr lang="fr-FR" sz="1400" dirty="0">
                          <a:effectLst/>
                          <a:latin typeface="Verdana"/>
                        </a:rPr>
                        <a:t> EPIC, </a:t>
                      </a:r>
                      <a:r>
                        <a:rPr lang="fr-FR" sz="1400" dirty="0" err="1">
                          <a:effectLst/>
                          <a:latin typeface="Verdana"/>
                        </a:rPr>
                        <a:t>AtWork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)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baseline="0" dirty="0">
                          <a:effectLst/>
                          <a:latin typeface="Verdana"/>
                        </a:rPr>
                        <a:t>Support for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employment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whilst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at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school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OR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after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school</a:t>
                      </a:r>
                      <a:endParaRPr lang="fr-FR" sz="1400" baseline="0" dirty="0">
                        <a:effectLst/>
                        <a:latin typeface="Verdana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400" baseline="0" dirty="0">
                        <a:effectLst/>
                        <a:latin typeface="Verdana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baseline="0" dirty="0" err="1">
                          <a:effectLst/>
                          <a:latin typeface="Verdana"/>
                        </a:rPr>
                        <a:t>Usually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accessed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in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Year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12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400" baseline="0" dirty="0">
                        <a:effectLst/>
                        <a:latin typeface="Verdana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baseline="0" dirty="0" err="1">
                          <a:effectLst/>
                          <a:latin typeface="Verdana"/>
                        </a:rPr>
                        <a:t>School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can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facilitate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or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families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can contact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400" baseline="0" dirty="0">
                        <a:effectLst/>
                        <a:latin typeface="Verdana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baseline="0" dirty="0" err="1">
                          <a:effectLst/>
                          <a:latin typeface="Verdana"/>
                        </a:rPr>
                        <a:t>Ongoing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support to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maintain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paid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job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baseline="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7976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07A1CE5-2064-4135-BE2D-18996F089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326047"/>
            <a:ext cx="3910465" cy="36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/>
                <a:ea typeface="Verdana"/>
                <a:cs typeface="Verdana"/>
              </a:rPr>
              <a:t>Work Option -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Examples of Support</a:t>
            </a:r>
            <a:endParaRPr lang="en-AU" dirty="0">
              <a:latin typeface="Livvic Black" pitchFamily="2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209402"/>
              </p:ext>
            </p:extLst>
          </p:nvPr>
        </p:nvGraphicFramePr>
        <p:xfrm>
          <a:off x="851121" y="1130832"/>
          <a:ext cx="6056386" cy="508433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743893">
                  <a:extLst>
                    <a:ext uri="{9D8B030D-6E8A-4147-A177-3AD203B41FA5}">
                      <a16:colId xmlns:a16="http://schemas.microsoft.com/office/drawing/2014/main" val="2267203817"/>
                    </a:ext>
                  </a:extLst>
                </a:gridCol>
                <a:gridCol w="2453542">
                  <a:extLst>
                    <a:ext uri="{9D8B030D-6E8A-4147-A177-3AD203B41FA5}">
                      <a16:colId xmlns:a16="http://schemas.microsoft.com/office/drawing/2014/main" val="2925136109"/>
                    </a:ext>
                  </a:extLst>
                </a:gridCol>
                <a:gridCol w="1858951">
                  <a:extLst>
                    <a:ext uri="{9D8B030D-6E8A-4147-A177-3AD203B41FA5}">
                      <a16:colId xmlns:a16="http://schemas.microsoft.com/office/drawing/2014/main" val="3972042276"/>
                    </a:ext>
                  </a:extLst>
                </a:gridCol>
              </a:tblGrid>
              <a:tr h="12236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Post school Options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1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Supports on offer post school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1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Examples of support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49203"/>
                  </a:ext>
                </a:extLst>
              </a:tr>
              <a:tr h="286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Work options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baseline="0" dirty="0">
                          <a:effectLst/>
                          <a:latin typeface="Verdana"/>
                        </a:rPr>
                        <a:t>full time - at least 25 </a:t>
                      </a:r>
                      <a:r>
                        <a:rPr lang="fr-FR" sz="1400" b="0" baseline="0" dirty="0" err="1">
                          <a:effectLst/>
                          <a:latin typeface="Verdana"/>
                        </a:rPr>
                        <a:t>hours</a:t>
                      </a:r>
                      <a:r>
                        <a:rPr lang="fr-FR" sz="1400" b="0" baseline="0" dirty="0">
                          <a:effectLst/>
                          <a:latin typeface="Verdana"/>
                        </a:rPr>
                        <a:t> per </a:t>
                      </a:r>
                      <a:r>
                        <a:rPr lang="fr-FR" sz="1400" b="0" baseline="0" dirty="0" err="1">
                          <a:effectLst/>
                          <a:latin typeface="Verdana"/>
                        </a:rPr>
                        <a:t>week</a:t>
                      </a:r>
                      <a:endParaRPr lang="fr-FR" sz="1400" b="0" baseline="0" dirty="0">
                        <a:effectLst/>
                        <a:latin typeface="Verdana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baseline="0" dirty="0">
                          <a:effectLst/>
                          <a:latin typeface="Verdana"/>
                        </a:rPr>
                        <a:t>part time – a maximum of 12 </a:t>
                      </a:r>
                      <a:r>
                        <a:rPr lang="fr-FR" sz="1400" b="0" baseline="0" dirty="0" err="1">
                          <a:effectLst/>
                          <a:latin typeface="Verdana"/>
                        </a:rPr>
                        <a:t>hours</a:t>
                      </a:r>
                      <a:r>
                        <a:rPr lang="fr-FR" sz="1400" b="0" baseline="0" dirty="0">
                          <a:effectLst/>
                          <a:latin typeface="Verdana"/>
                        </a:rPr>
                        <a:t> per </a:t>
                      </a:r>
                      <a:r>
                        <a:rPr lang="fr-FR" sz="1400" b="0" baseline="0" dirty="0" err="1">
                          <a:effectLst/>
                          <a:latin typeface="Verdana"/>
                        </a:rPr>
                        <a:t>week</a:t>
                      </a:r>
                      <a:endParaRPr lang="fr-FR" sz="1400" b="0" baseline="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b="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fr-FR" sz="1400" dirty="0">
                        <a:effectLst/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i="1" dirty="0" err="1">
                          <a:effectLst/>
                          <a:latin typeface="Verdana"/>
                        </a:rPr>
                        <a:t>Disability</a:t>
                      </a:r>
                      <a:r>
                        <a:rPr lang="fr-FR" sz="1400" i="1" baseline="0" dirty="0">
                          <a:effectLst/>
                          <a:latin typeface="Verdana"/>
                        </a:rPr>
                        <a:t> </a:t>
                      </a:r>
                      <a:r>
                        <a:rPr lang="fr-FR" sz="1400" i="1" dirty="0" err="1">
                          <a:effectLst/>
                          <a:latin typeface="Verdana"/>
                        </a:rPr>
                        <a:t>Employment</a:t>
                      </a:r>
                      <a:r>
                        <a:rPr lang="fr-FR" sz="1400" i="1" baseline="0" dirty="0">
                          <a:effectLst/>
                          <a:latin typeface="Verdana"/>
                        </a:rPr>
                        <a:t> </a:t>
                      </a:r>
                      <a:r>
                        <a:rPr lang="fr-FR" sz="1400" i="1" dirty="0">
                          <a:effectLst/>
                          <a:latin typeface="Verdana"/>
                        </a:rPr>
                        <a:t>Services</a:t>
                      </a:r>
                      <a:r>
                        <a:rPr lang="fr-FR" sz="1400" i="1" baseline="0" dirty="0">
                          <a:effectLst/>
                          <a:latin typeface="Verdana"/>
                        </a:rPr>
                        <a:t> (DES)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dirty="0">
                          <a:effectLst/>
                          <a:latin typeface="Verdana"/>
                        </a:rPr>
                        <a:t>(</a:t>
                      </a:r>
                      <a:r>
                        <a:rPr lang="fr-FR" sz="1400" dirty="0" err="1">
                          <a:effectLst/>
                          <a:latin typeface="Verdana"/>
                        </a:rPr>
                        <a:t>eg</a:t>
                      </a:r>
                      <a:r>
                        <a:rPr lang="fr-FR" sz="1400" dirty="0">
                          <a:effectLst/>
                          <a:latin typeface="Verdana"/>
                        </a:rPr>
                        <a:t> EPIC, </a:t>
                      </a:r>
                      <a:r>
                        <a:rPr lang="fr-FR" sz="1400" dirty="0" err="1">
                          <a:effectLst/>
                          <a:latin typeface="Verdana"/>
                        </a:rPr>
                        <a:t>AtWork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)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baseline="0" dirty="0">
                          <a:effectLst/>
                          <a:latin typeface="Verdana"/>
                        </a:rPr>
                        <a:t>Support for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employment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whilst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at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school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OR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after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school</a:t>
                      </a:r>
                      <a:endParaRPr lang="fr-FR" sz="1400" baseline="0" dirty="0">
                        <a:effectLst/>
                        <a:latin typeface="Verdana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400" baseline="0" dirty="0">
                        <a:effectLst/>
                        <a:latin typeface="Verdana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baseline="0" dirty="0" err="1">
                          <a:effectLst/>
                          <a:latin typeface="Verdana"/>
                        </a:rPr>
                        <a:t>Usually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accessed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in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Year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12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400" baseline="0" dirty="0">
                        <a:effectLst/>
                        <a:latin typeface="Verdana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baseline="0" dirty="0" err="1">
                          <a:effectLst/>
                          <a:latin typeface="Verdana"/>
                        </a:rPr>
                        <a:t>School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can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facilitate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or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families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can contact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400" baseline="0" dirty="0">
                        <a:effectLst/>
                        <a:latin typeface="Verdana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baseline="0" dirty="0" err="1">
                          <a:effectLst/>
                          <a:latin typeface="Verdana"/>
                        </a:rPr>
                        <a:t>Ongoing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support to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maintain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</a:t>
                      </a:r>
                      <a:r>
                        <a:rPr lang="fr-FR" sz="1400" baseline="0" dirty="0" err="1">
                          <a:effectLst/>
                          <a:latin typeface="Verdana"/>
                        </a:rPr>
                        <a:t>paid</a:t>
                      </a:r>
                      <a:r>
                        <a:rPr lang="fr-FR" sz="1400" baseline="0" dirty="0">
                          <a:effectLst/>
                          <a:latin typeface="Verdana"/>
                        </a:rPr>
                        <a:t> job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baseline="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Provide supported employability</a:t>
                      </a:r>
                      <a:r>
                        <a:rPr lang="en-AU" sz="1400" baseline="0" dirty="0">
                          <a:effectLst/>
                          <a:latin typeface="Verdana"/>
                        </a:rPr>
                        <a:t> </a:t>
                      </a:r>
                      <a:r>
                        <a:rPr lang="en-AU" sz="1400" dirty="0">
                          <a:effectLst/>
                          <a:latin typeface="Verdana"/>
                        </a:rPr>
                        <a:t>skill development 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 err="1">
                          <a:effectLst/>
                          <a:latin typeface="Verdana"/>
                        </a:rPr>
                        <a:t>eg.</a:t>
                      </a:r>
                      <a:endParaRPr lang="en-US" sz="1400" dirty="0"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Pre-employment support on job - </a:t>
                      </a:r>
                      <a:endParaRPr lang="en-AU" sz="1400" dirty="0"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withdrawal</a:t>
                      </a:r>
                      <a:r>
                        <a:rPr lang="en-AU" sz="1400" baseline="0" dirty="0">
                          <a:effectLst/>
                          <a:latin typeface="Verdana"/>
                        </a:rPr>
                        <a:t> of support as increased competency</a:t>
                      </a:r>
                      <a:endParaRPr lang="en-AU" sz="1400" dirty="0"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79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582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/>
                <a:ea typeface="Verdana"/>
                <a:cs typeface="Verdana"/>
              </a:rPr>
              <a:t>Supported Work Option - SLES</a:t>
            </a:r>
            <a:endParaRPr lang="en-AU" dirty="0">
              <a:latin typeface="Livvic Black" pitchFamily="2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221670"/>
              </p:ext>
            </p:extLst>
          </p:nvPr>
        </p:nvGraphicFramePr>
        <p:xfrm>
          <a:off x="834501" y="1374704"/>
          <a:ext cx="5415379" cy="352576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855433">
                  <a:extLst>
                    <a:ext uri="{9D8B030D-6E8A-4147-A177-3AD203B41FA5}">
                      <a16:colId xmlns:a16="http://schemas.microsoft.com/office/drawing/2014/main" val="2448563867"/>
                    </a:ext>
                  </a:extLst>
                </a:gridCol>
                <a:gridCol w="1802167">
                  <a:extLst>
                    <a:ext uri="{9D8B030D-6E8A-4147-A177-3AD203B41FA5}">
                      <a16:colId xmlns:a16="http://schemas.microsoft.com/office/drawing/2014/main" val="334824168"/>
                    </a:ext>
                  </a:extLst>
                </a:gridCol>
                <a:gridCol w="1757779">
                  <a:extLst>
                    <a:ext uri="{9D8B030D-6E8A-4147-A177-3AD203B41FA5}">
                      <a16:colId xmlns:a16="http://schemas.microsoft.com/office/drawing/2014/main" val="3169940742"/>
                    </a:ext>
                  </a:extLst>
                </a:gridCol>
              </a:tblGrid>
              <a:tr h="9772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Post school Options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Requirements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When should process begin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00745"/>
                  </a:ext>
                </a:extLst>
              </a:tr>
              <a:tr h="2548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Supported work options</a:t>
                      </a:r>
                      <a:endParaRPr lang="en-US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Verdana"/>
                        </a:rPr>
                        <a:t>SLES</a:t>
                      </a:r>
                      <a:r>
                        <a:rPr lang="en-AU" sz="1400" b="0" dirty="0">
                          <a:effectLst/>
                          <a:latin typeface="Verdana"/>
                        </a:rPr>
                        <a:t> – Supported Leaver</a:t>
                      </a:r>
                      <a:r>
                        <a:rPr lang="en-AU" sz="1400" b="0" baseline="0" dirty="0">
                          <a:effectLst/>
                          <a:latin typeface="Verdana"/>
                        </a:rPr>
                        <a:t>s Employment Services </a:t>
                      </a:r>
                      <a:r>
                        <a:rPr lang="en-AU" sz="1400" b="0" baseline="0" dirty="0" err="1">
                          <a:effectLst/>
                          <a:latin typeface="Verdana"/>
                        </a:rPr>
                        <a:t>eg</a:t>
                      </a:r>
                      <a:r>
                        <a:rPr lang="en-AU" sz="1400" b="0" baseline="0" dirty="0">
                          <a:effectLst/>
                          <a:latin typeface="Verdana"/>
                        </a:rPr>
                        <a:t> Jigsaw/Job Support</a:t>
                      </a:r>
                      <a:endParaRPr lang="en-AU" sz="1400" b="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Nil, but </a:t>
                      </a:r>
                      <a:r>
                        <a:rPr lang="en-AU" sz="1400" b="1" dirty="0">
                          <a:effectLst/>
                          <a:latin typeface="Verdana"/>
                        </a:rPr>
                        <a:t>must</a:t>
                      </a:r>
                      <a:r>
                        <a:rPr lang="en-AU" sz="1400" dirty="0">
                          <a:effectLst/>
                          <a:latin typeface="Verdana"/>
                        </a:rPr>
                        <a:t> have NDIS 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Accessed for Year 12 school leavers and is available for 2 years after leaving school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5038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6E29716-19A1-4E2A-B218-379C44D30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552" y="1059128"/>
            <a:ext cx="38481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/>
                <a:ea typeface="Verdana"/>
                <a:cs typeface="Verdana"/>
              </a:rPr>
              <a:t>Supported Work Option -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Examples</a:t>
            </a:r>
            <a:endParaRPr lang="en-AU" dirty="0">
              <a:latin typeface="Livvic Black" pitchFamily="2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093350"/>
              </p:ext>
            </p:extLst>
          </p:nvPr>
        </p:nvGraphicFramePr>
        <p:xfrm>
          <a:off x="825623" y="1392460"/>
          <a:ext cx="7177484" cy="369653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550422">
                  <a:extLst>
                    <a:ext uri="{9D8B030D-6E8A-4147-A177-3AD203B41FA5}">
                      <a16:colId xmlns:a16="http://schemas.microsoft.com/office/drawing/2014/main" val="2448563867"/>
                    </a:ext>
                  </a:extLst>
                </a:gridCol>
                <a:gridCol w="1800786">
                  <a:extLst>
                    <a:ext uri="{9D8B030D-6E8A-4147-A177-3AD203B41FA5}">
                      <a16:colId xmlns:a16="http://schemas.microsoft.com/office/drawing/2014/main" val="334824168"/>
                    </a:ext>
                  </a:extLst>
                </a:gridCol>
                <a:gridCol w="1757779">
                  <a:extLst>
                    <a:ext uri="{9D8B030D-6E8A-4147-A177-3AD203B41FA5}">
                      <a16:colId xmlns:a16="http://schemas.microsoft.com/office/drawing/2014/main" val="3169940742"/>
                    </a:ext>
                  </a:extLst>
                </a:gridCol>
                <a:gridCol w="2068497">
                  <a:extLst>
                    <a:ext uri="{9D8B030D-6E8A-4147-A177-3AD203B41FA5}">
                      <a16:colId xmlns:a16="http://schemas.microsoft.com/office/drawing/2014/main" val="2002630807"/>
                    </a:ext>
                  </a:extLst>
                </a:gridCol>
              </a:tblGrid>
              <a:tr h="9772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Post school Options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Requirements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When should process begin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Supports on Offer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00745"/>
                  </a:ext>
                </a:extLst>
              </a:tr>
              <a:tr h="2548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Supported work options</a:t>
                      </a:r>
                      <a:endParaRPr lang="en-US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Verdana"/>
                        </a:rPr>
                        <a:t>SLES</a:t>
                      </a:r>
                      <a:r>
                        <a:rPr lang="en-AU" sz="1400" b="0" dirty="0">
                          <a:effectLst/>
                          <a:latin typeface="Verdana"/>
                        </a:rPr>
                        <a:t> – Supported Leaver</a:t>
                      </a:r>
                      <a:r>
                        <a:rPr lang="en-AU" sz="1400" b="0" baseline="0" dirty="0">
                          <a:effectLst/>
                          <a:latin typeface="Verdana"/>
                        </a:rPr>
                        <a:t>s Employment Services </a:t>
                      </a:r>
                      <a:r>
                        <a:rPr lang="en-AU" sz="1400" b="0" baseline="0" dirty="0" err="1">
                          <a:effectLst/>
                          <a:latin typeface="Verdana"/>
                        </a:rPr>
                        <a:t>eg</a:t>
                      </a:r>
                      <a:r>
                        <a:rPr lang="en-AU" sz="1400" b="0" baseline="0" dirty="0">
                          <a:effectLst/>
                          <a:latin typeface="Verdana"/>
                        </a:rPr>
                        <a:t> Jigsaw/Job Support</a:t>
                      </a:r>
                      <a:endParaRPr lang="en-AU" sz="1400" b="0" dirty="0">
                        <a:effectLst/>
                        <a:latin typeface="Verdana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Nil, but </a:t>
                      </a:r>
                      <a:r>
                        <a:rPr lang="en-AU" sz="1400" b="1" dirty="0">
                          <a:effectLst/>
                          <a:latin typeface="Verdana"/>
                        </a:rPr>
                        <a:t>must</a:t>
                      </a:r>
                      <a:r>
                        <a:rPr lang="en-AU" sz="1400" dirty="0">
                          <a:effectLst/>
                          <a:latin typeface="Verdana"/>
                        </a:rPr>
                        <a:t> have NDIS 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Accessed for Year 12 school leavers and is available for 2 years after leaving school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NDIS plan to identify support </a:t>
                      </a:r>
                      <a:endParaRPr lang="en-US" sz="1400" dirty="0"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Individualised intensive support 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AU" sz="1400" dirty="0">
                        <a:effectLst/>
                        <a:latin typeface="Verdana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400" dirty="0">
                          <a:effectLst/>
                          <a:latin typeface="Verdana"/>
                        </a:rPr>
                        <a:t>Access</a:t>
                      </a:r>
                      <a:r>
                        <a:rPr lang="en-AU" sz="1400" baseline="0" dirty="0">
                          <a:effectLst/>
                          <a:latin typeface="Verdana"/>
                        </a:rPr>
                        <a:t> SLES then eligible for DES</a:t>
                      </a:r>
                      <a:endParaRPr lang="en-AU" sz="1400" dirty="0"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503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108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7237502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 student feedback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C2DCE-B221-4DDD-A05D-FB28ECB1D8A9}"/>
              </a:ext>
            </a:extLst>
          </p:cNvPr>
          <p:cNvSpPr txBox="1"/>
          <p:nvPr/>
        </p:nvSpPr>
        <p:spPr>
          <a:xfrm>
            <a:off x="1432560" y="1067556"/>
            <a:ext cx="9519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1">
                    <a:lumMod val="75000"/>
                  </a:schemeClr>
                </a:solidFill>
                <a:ea typeface="Osaka" pitchFamily="-80" charset="-128"/>
              </a:rPr>
              <a:t>Background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ea typeface="Osaka" pitchFamily="-80" charset="-128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Osaka" pitchFamily="-80" charset="-128"/>
              </a:rPr>
              <a:t>Diagnosed ASD, ADHD,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Osaka" pitchFamily="-80" charset="-128"/>
              </a:rPr>
              <a:t>Currently st</a:t>
            </a: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udying at UQ</a:t>
            </a:r>
            <a:endParaRPr lang="en-AU" sz="2400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Osaka" pitchFamily="-80" charset="-128"/>
            </a:endParaRPr>
          </a:p>
          <a:p>
            <a:endParaRPr lang="en-AU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Osaka" pitchFamily="-80" charset="-128"/>
            </a:endParaRPr>
          </a:p>
          <a:p>
            <a:endParaRPr lang="en-AU" dirty="0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Osaka" pitchFamily="-80" charset="-128"/>
            </a:endParaRPr>
          </a:p>
          <a:p>
            <a:r>
              <a:rPr lang="en-A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Osaka" pitchFamily="-80" charset="-128"/>
              </a:rPr>
              <a:t>When the </a:t>
            </a:r>
            <a:r>
              <a:rPr lang="en-AU" sz="2400" b="1" dirty="0">
                <a:solidFill>
                  <a:schemeClr val="accent1">
                    <a:lumMod val="75000"/>
                  </a:schemeClr>
                </a:solidFill>
                <a:ea typeface="Osaka" pitchFamily="-80" charset="-128"/>
              </a:rPr>
              <a:t>Uni offer came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Booked an appointment with a DDI (diversity, disability inclusion)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Osaka" pitchFamily="-80" charset="-128"/>
              </a:rPr>
              <a:t>Sent in forms</a:t>
            </a: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/supporting evidence/letters from psychologist and psychiatrist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A Student Access Plan (SAP) was created by the DDI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The SAP outlines all accommodations required and sent to all course coordinators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2">
                  <a:lumMod val="75000"/>
                  <a:lumOff val="25000"/>
                </a:schemeClr>
              </a:solidFill>
              <a:ea typeface="Osaka" pitchFamily="-8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+mn-lt"/>
              <a:ea typeface="Osaka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839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 Student Feedback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84527E-0274-433C-9EF6-24835740D346}"/>
              </a:ext>
            </a:extLst>
          </p:cNvPr>
          <p:cNvSpPr/>
          <p:nvPr/>
        </p:nvSpPr>
        <p:spPr>
          <a:xfrm>
            <a:off x="1412240" y="1443841"/>
            <a:ext cx="9814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1">
                    <a:lumMod val="75000"/>
                  </a:schemeClr>
                </a:solidFill>
                <a:ea typeface="Osaka" pitchFamily="-80" charset="-128"/>
              </a:rPr>
              <a:t>Accommodations she receives:</a:t>
            </a:r>
          </a:p>
          <a:p>
            <a:endParaRPr lang="en-AU" sz="2400" b="1" dirty="0">
              <a:solidFill>
                <a:schemeClr val="accent1">
                  <a:lumMod val="75000"/>
                </a:schemeClr>
              </a:solidFill>
              <a:ea typeface="Osaka" pitchFamily="-80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Extra time on exams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Seated in smaller room or back of room so she can fidget/stand/stretch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Allowance to wear ear plugs/noise cancelling headphone during exams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Ability to leave lab </a:t>
            </a:r>
            <a:r>
              <a:rPr lang="en-AU" sz="2400" dirty="0" err="1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pracs</a:t>
            </a: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 if overwhelmed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Request lecturers not to call on her (no forced participation)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Extensions approved without question/without needing medical certificate every time</a:t>
            </a:r>
          </a:p>
        </p:txBody>
      </p:sp>
    </p:spTree>
    <p:extLst>
      <p:ext uri="{BB962C8B-B14F-4D97-AF65-F5344CB8AC3E}">
        <p14:creationId xmlns:p14="http://schemas.microsoft.com/office/powerpoint/2010/main" val="297723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079020" y="746738"/>
            <a:ext cx="3593811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latin typeface="Verdana"/>
                <a:ea typeface="Verdana"/>
                <a:cs typeface="Verdana"/>
              </a:rPr>
              <a:t>Statistics - </a:t>
            </a:r>
          </a:p>
          <a:p>
            <a:r>
              <a:rPr lang="en-AU" sz="3600" dirty="0">
                <a:latin typeface="Verdana"/>
                <a:ea typeface="Verdana"/>
                <a:cs typeface="Verdana"/>
              </a:rPr>
              <a:t>Do you know?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E00C8A-9D6E-40BA-8C9A-E75933C0C62F}"/>
              </a:ext>
            </a:extLst>
          </p:cNvPr>
          <p:cNvSpPr txBox="1"/>
          <p:nvPr/>
        </p:nvSpPr>
        <p:spPr>
          <a:xfrm>
            <a:off x="1961965" y="2173695"/>
            <a:ext cx="8030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accent3"/>
                </a:solidFill>
                <a:ea typeface="Osaka" pitchFamily="-80" charset="-128"/>
              </a:rPr>
              <a:t>The average age for a first year apprentice is ….</a:t>
            </a:r>
          </a:p>
          <a:p>
            <a:pPr lvl="4"/>
            <a:r>
              <a:rPr lang="en-AU" sz="2800" dirty="0">
                <a:solidFill>
                  <a:schemeClr val="accent3"/>
                </a:solidFill>
                <a:ea typeface="Osaka" pitchFamily="-80" charset="-128"/>
              </a:rPr>
              <a:t>	</a:t>
            </a:r>
            <a:endParaRPr lang="en-AU" dirty="0">
              <a:latin typeface="+mn-lt"/>
              <a:ea typeface="Osaka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118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 Student Advice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D51CF2-515F-47F2-AC21-C6B6087967B9}"/>
              </a:ext>
            </a:extLst>
          </p:cNvPr>
          <p:cNvSpPr/>
          <p:nvPr/>
        </p:nvSpPr>
        <p:spPr>
          <a:xfrm>
            <a:off x="1259840" y="2036356"/>
            <a:ext cx="9448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i="1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“you work with your DDI officer to come up with accommodations specific to your needs, but the </a:t>
            </a:r>
            <a:r>
              <a:rPr lang="en-AU" sz="3200" i="1" dirty="0" err="1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uni</a:t>
            </a:r>
            <a:r>
              <a:rPr lang="en-AU" sz="3200" i="1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 is super supportive – it’s just important to get this established </a:t>
            </a:r>
            <a:r>
              <a:rPr lang="en-AU" sz="3200" b="1" i="1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immediately</a:t>
            </a:r>
            <a:r>
              <a:rPr lang="en-AU" sz="3200" i="1" dirty="0">
                <a:solidFill>
                  <a:schemeClr val="accent2">
                    <a:lumMod val="75000"/>
                    <a:lumOff val="25000"/>
                  </a:schemeClr>
                </a:solidFill>
                <a:ea typeface="Osaka" pitchFamily="-80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399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22578" y="277614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Upcoming Events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4F6340-C3E9-46B5-8895-2CE3FA520898}"/>
              </a:ext>
            </a:extLst>
          </p:cNvPr>
          <p:cNvSpPr txBox="1"/>
          <p:nvPr/>
        </p:nvSpPr>
        <p:spPr>
          <a:xfrm>
            <a:off x="946921" y="1388545"/>
            <a:ext cx="9514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ea typeface="Osaka" pitchFamily="-80" charset="-128"/>
              </a:rPr>
              <a:t> Handout : Wednesday 2</a:t>
            </a:r>
            <a:r>
              <a:rPr lang="en-AU" sz="2000" baseline="30000" dirty="0">
                <a:ea typeface="Osaka" pitchFamily="-80" charset="-128"/>
              </a:rPr>
              <a:t>nd</a:t>
            </a:r>
            <a:r>
              <a:rPr lang="en-AU" sz="2000" dirty="0">
                <a:ea typeface="Osaka" pitchFamily="-80" charset="-128"/>
              </a:rPr>
              <a:t> August – </a:t>
            </a:r>
            <a:r>
              <a:rPr lang="en-AU" sz="2000" b="1" dirty="0">
                <a:ea typeface="Osaka" pitchFamily="-80" charset="-128"/>
              </a:rPr>
              <a:t>Fresh Futures Markets </a:t>
            </a:r>
            <a:r>
              <a:rPr lang="en-AU" sz="2000" dirty="0">
                <a:ea typeface="Osaka" pitchFamily="-80" charset="-128"/>
              </a:rPr>
              <a:t>(</a:t>
            </a:r>
            <a:r>
              <a:rPr lang="en-AU" sz="2000" dirty="0" err="1">
                <a:ea typeface="Osaka" pitchFamily="-80" charset="-128"/>
              </a:rPr>
              <a:t>CityHall</a:t>
            </a:r>
            <a:r>
              <a:rPr lang="en-AU" sz="2000" dirty="0">
                <a:ea typeface="Osaka" pitchFamily="-80" charset="-128"/>
              </a:rPr>
              <a:t>)</a:t>
            </a:r>
          </a:p>
          <a:p>
            <a:r>
              <a:rPr lang="en-AU" sz="2000" dirty="0">
                <a:ea typeface="Osaka" pitchFamily="-80" charset="-128"/>
              </a:rPr>
              <a:t>			Expo for students with additional needs.</a:t>
            </a:r>
          </a:p>
          <a:p>
            <a:endParaRPr lang="en-AU" sz="2000" dirty="0">
              <a:latin typeface="+mn-lt"/>
              <a:ea typeface="Osaka" pitchFamily="-80" charset="-128"/>
            </a:endParaRPr>
          </a:p>
          <a:p>
            <a:endParaRPr lang="en-AU" sz="2000" dirty="0">
              <a:ea typeface="Osaka" pitchFamily="-80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33610-25CE-43DA-96DF-C7B1D779FB3C}"/>
              </a:ext>
            </a:extLst>
          </p:cNvPr>
          <p:cNvSpPr txBox="1"/>
          <p:nvPr/>
        </p:nvSpPr>
        <p:spPr>
          <a:xfrm>
            <a:off x="1271679" y="2772503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  <a:endParaRPr lang="en-A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21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29458" y="1833154"/>
            <a:ext cx="4128542" cy="19158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0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079020" y="746738"/>
            <a:ext cx="3593811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latin typeface="Verdana"/>
                <a:ea typeface="Verdana"/>
                <a:cs typeface="Verdana"/>
              </a:rPr>
              <a:t>Statistics - </a:t>
            </a:r>
          </a:p>
          <a:p>
            <a:r>
              <a:rPr lang="en-AU" sz="3600" dirty="0">
                <a:latin typeface="Verdana"/>
                <a:ea typeface="Verdana"/>
                <a:cs typeface="Verdana"/>
              </a:rPr>
              <a:t>Do you know?</a:t>
            </a:r>
          </a:p>
          <a:p>
            <a:endParaRPr lang="en-AU" sz="3600" dirty="0">
              <a:latin typeface="Verdana"/>
              <a:ea typeface="Verdana"/>
              <a:cs typeface="Verdana"/>
            </a:endParaRPr>
          </a:p>
          <a:p>
            <a:endParaRPr lang="en-AU" sz="3600" dirty="0">
              <a:latin typeface="Verdana"/>
              <a:ea typeface="Verdana"/>
              <a:cs typeface="Verdana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E00C8A-9D6E-40BA-8C9A-E75933C0C62F}"/>
              </a:ext>
            </a:extLst>
          </p:cNvPr>
          <p:cNvSpPr txBox="1"/>
          <p:nvPr/>
        </p:nvSpPr>
        <p:spPr>
          <a:xfrm>
            <a:off x="1882066" y="2104008"/>
            <a:ext cx="803024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accent3"/>
              </a:solidFill>
              <a:ea typeface="Osaka" pitchFamily="-8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accent3"/>
                </a:solidFill>
                <a:ea typeface="Osaka" pitchFamily="-80" charset="-128"/>
              </a:rPr>
              <a:t>The average age for a first year apprentice is ….</a:t>
            </a:r>
          </a:p>
          <a:p>
            <a:pPr lvl="4"/>
            <a:r>
              <a:rPr lang="en-AU" sz="2800" dirty="0">
                <a:solidFill>
                  <a:schemeClr val="accent3"/>
                </a:solidFill>
                <a:ea typeface="Osaka" pitchFamily="-80" charset="-128"/>
              </a:rPr>
              <a:t>	</a:t>
            </a:r>
            <a:r>
              <a:rPr lang="en-AU" sz="3200" dirty="0">
                <a:solidFill>
                  <a:schemeClr val="accent3"/>
                </a:solidFill>
                <a:ea typeface="Osaka" pitchFamily="-80" charset="-128"/>
              </a:rPr>
              <a:t>22 years old</a:t>
            </a:r>
          </a:p>
          <a:p>
            <a:pPr lvl="4"/>
            <a:endParaRPr lang="en-AU" sz="2800" dirty="0">
              <a:solidFill>
                <a:schemeClr val="accent3"/>
              </a:solidFill>
              <a:ea typeface="Osaka" pitchFamily="-80" charset="-128"/>
            </a:endParaRPr>
          </a:p>
          <a:p>
            <a:pPr lvl="2"/>
            <a:endParaRPr lang="en-AU" dirty="0">
              <a:latin typeface="+mn-lt"/>
              <a:ea typeface="Osaka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23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079020" y="746738"/>
            <a:ext cx="3593811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latin typeface="Verdana"/>
                <a:ea typeface="Verdana"/>
                <a:cs typeface="Verdana"/>
              </a:rPr>
              <a:t>Did you know?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E00C8A-9D6E-40BA-8C9A-E75933C0C62F}"/>
              </a:ext>
            </a:extLst>
          </p:cNvPr>
          <p:cNvSpPr txBox="1"/>
          <p:nvPr/>
        </p:nvSpPr>
        <p:spPr>
          <a:xfrm>
            <a:off x="1855433" y="1819922"/>
            <a:ext cx="80302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accent3"/>
                </a:solidFill>
                <a:ea typeface="Osaka" pitchFamily="-80" charset="-128"/>
              </a:rPr>
              <a:t>The average age for a first year apprentice is ….</a:t>
            </a:r>
          </a:p>
          <a:p>
            <a:pPr lvl="4"/>
            <a:r>
              <a:rPr lang="en-AU" sz="2800" dirty="0">
                <a:solidFill>
                  <a:schemeClr val="accent3"/>
                </a:solidFill>
                <a:ea typeface="Osaka" pitchFamily="-80" charset="-128"/>
              </a:rPr>
              <a:t>	22 years old</a:t>
            </a:r>
          </a:p>
          <a:p>
            <a:pPr lvl="4"/>
            <a:endParaRPr lang="en-AU" sz="2800" dirty="0">
              <a:solidFill>
                <a:schemeClr val="accent3"/>
              </a:solidFill>
              <a:ea typeface="Osaka" pitchFamily="-80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+mn-lt"/>
                <a:ea typeface="Osaka" pitchFamily="-80" charset="-128"/>
              </a:rPr>
              <a:t>Expect</a:t>
            </a:r>
            <a:r>
              <a:rPr lang="en-AU" sz="2400" dirty="0">
                <a:ea typeface="Osaka" pitchFamily="-80" charset="-128"/>
              </a:rPr>
              <a:t>ations from the employer of an apprentice: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2400" dirty="0">
                <a:ea typeface="Osaka" pitchFamily="-80" charset="-128"/>
              </a:rPr>
              <a:t>Senior pass in Maths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2400" dirty="0">
                <a:ea typeface="Osaka" pitchFamily="-80" charset="-128"/>
              </a:rPr>
              <a:t>Has licence (Learners Licence is not enough)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2400" dirty="0">
                <a:ea typeface="Osaka" pitchFamily="-80" charset="-128"/>
              </a:rPr>
              <a:t>Has maturity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2400" dirty="0">
                <a:ea typeface="Osaka" pitchFamily="-80" charset="-128"/>
              </a:rPr>
              <a:t>Rigour of most apprenticeships have increased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AU" dirty="0">
              <a:latin typeface="+mn-lt"/>
              <a:ea typeface="Osaka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023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6BDCCA-49D5-4DB7-9A14-DE2A39124E64}"/>
              </a:ext>
            </a:extLst>
          </p:cNvPr>
          <p:cNvSpPr txBox="1">
            <a:spLocks/>
          </p:cNvSpPr>
          <p:nvPr/>
        </p:nvSpPr>
        <p:spPr>
          <a:xfrm>
            <a:off x="1526961" y="828619"/>
            <a:ext cx="8460418" cy="10731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latin typeface="Verdana"/>
                <a:ea typeface="Verdana"/>
                <a:cs typeface="Verdana"/>
              </a:rPr>
              <a:t>Who do students listen to when seeking advice about post school options?</a:t>
            </a:r>
          </a:p>
        </p:txBody>
      </p:sp>
    </p:spTree>
    <p:extLst>
      <p:ext uri="{BB962C8B-B14F-4D97-AF65-F5344CB8AC3E}">
        <p14:creationId xmlns:p14="http://schemas.microsoft.com/office/powerpoint/2010/main" val="37116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6BDCCA-49D5-4DB7-9A14-DE2A39124E64}"/>
              </a:ext>
            </a:extLst>
          </p:cNvPr>
          <p:cNvSpPr txBox="1">
            <a:spLocks/>
          </p:cNvSpPr>
          <p:nvPr/>
        </p:nvSpPr>
        <p:spPr>
          <a:xfrm>
            <a:off x="1526961" y="828619"/>
            <a:ext cx="8460418" cy="10731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latin typeface="Verdana"/>
                <a:ea typeface="Verdana"/>
                <a:cs typeface="Verdana"/>
              </a:rPr>
              <a:t>Who do students listen to when seeking advice about post school?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1DADA-FDB8-4EF0-97F9-5E513C226EF0}"/>
              </a:ext>
            </a:extLst>
          </p:cNvPr>
          <p:cNvSpPr txBox="1"/>
          <p:nvPr/>
        </p:nvSpPr>
        <p:spPr>
          <a:xfrm>
            <a:off x="3551069" y="2520331"/>
            <a:ext cx="32847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AU" sz="3200" dirty="0">
                <a:solidFill>
                  <a:schemeClr val="accent3"/>
                </a:solidFill>
                <a:ea typeface="Osaka" pitchFamily="-80" charset="-128"/>
              </a:rPr>
              <a:t>Parents</a:t>
            </a:r>
          </a:p>
          <a:p>
            <a:pPr marL="514350" indent="-514350">
              <a:buAutoNum type="arabicPeriod"/>
            </a:pPr>
            <a:endParaRPr lang="en-AU" sz="3200" dirty="0">
              <a:solidFill>
                <a:schemeClr val="accent3"/>
              </a:solidFill>
              <a:ea typeface="Osaka" pitchFamily="-80" charset="-128"/>
            </a:endParaRPr>
          </a:p>
          <a:p>
            <a:r>
              <a:rPr lang="en-AU" sz="3200" dirty="0">
                <a:solidFill>
                  <a:schemeClr val="accent3"/>
                </a:solidFill>
                <a:ea typeface="Osaka" pitchFamily="-80" charset="-128"/>
              </a:rPr>
              <a:t>2. Teachers</a:t>
            </a:r>
          </a:p>
          <a:p>
            <a:endParaRPr lang="en-AU" sz="2400" dirty="0">
              <a:ea typeface="Osaka" pitchFamily="-80" charset="-128"/>
            </a:endParaRPr>
          </a:p>
          <a:p>
            <a:pPr lvl="2"/>
            <a:endParaRPr lang="en-AU" dirty="0">
              <a:latin typeface="+mn-lt"/>
              <a:ea typeface="Osaka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33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" y="217369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6BDCCA-49D5-4DB7-9A14-DE2A39124E64}"/>
              </a:ext>
            </a:extLst>
          </p:cNvPr>
          <p:cNvSpPr txBox="1">
            <a:spLocks/>
          </p:cNvSpPr>
          <p:nvPr/>
        </p:nvSpPr>
        <p:spPr>
          <a:xfrm>
            <a:off x="1420427" y="949953"/>
            <a:ext cx="8708995" cy="1691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latin typeface="Verdana"/>
                <a:ea typeface="Verdana"/>
                <a:cs typeface="Verdana"/>
              </a:rPr>
              <a:t>We all know:</a:t>
            </a:r>
          </a:p>
          <a:p>
            <a:endParaRPr lang="en-AU" sz="3600" dirty="0">
              <a:latin typeface="Verdana"/>
              <a:ea typeface="Verdana"/>
              <a:cs typeface="Verdana"/>
            </a:endParaRPr>
          </a:p>
          <a:p>
            <a:r>
              <a:rPr lang="en-AU" sz="3600" dirty="0">
                <a:latin typeface="Verdana"/>
                <a:ea typeface="Verdana"/>
                <a:cs typeface="Verdana"/>
              </a:rPr>
              <a:t>Students should be studying at school for as long as they can for best long term success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1DADA-FDB8-4EF0-97F9-5E513C226EF0}"/>
              </a:ext>
            </a:extLst>
          </p:cNvPr>
          <p:cNvSpPr txBox="1"/>
          <p:nvPr/>
        </p:nvSpPr>
        <p:spPr>
          <a:xfrm>
            <a:off x="1526520" y="3761741"/>
            <a:ext cx="97979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AU" sz="3200" dirty="0">
                <a:solidFill>
                  <a:schemeClr val="accent3"/>
                </a:solidFill>
                <a:ea typeface="Osaka" pitchFamily="-80" charset="-128"/>
              </a:rPr>
              <a:t>Students stay at school to complete Year 12 to receive their QCE or QCIA</a:t>
            </a:r>
          </a:p>
          <a:p>
            <a:pPr marL="514350" indent="-514350">
              <a:buAutoNum type="arabicPeriod"/>
            </a:pPr>
            <a:endParaRPr lang="en-AU" sz="3200" dirty="0">
              <a:solidFill>
                <a:schemeClr val="accent3"/>
              </a:solidFill>
              <a:ea typeface="Osaka" pitchFamily="-80" charset="-128"/>
            </a:endParaRPr>
          </a:p>
          <a:p>
            <a:r>
              <a:rPr lang="en-AU" sz="3200" dirty="0">
                <a:solidFill>
                  <a:schemeClr val="accent3"/>
                </a:solidFill>
                <a:ea typeface="Osaka" pitchFamily="-80" charset="-128"/>
              </a:rPr>
              <a:t>2.  Post school – university/TAFE/work</a:t>
            </a:r>
          </a:p>
          <a:p>
            <a:endParaRPr lang="en-AU" sz="2400" dirty="0">
              <a:ea typeface="Osaka" pitchFamily="-80" charset="-128"/>
            </a:endParaRPr>
          </a:p>
          <a:p>
            <a:pPr lvl="2"/>
            <a:endParaRPr lang="en-AU" dirty="0">
              <a:latin typeface="+mn-lt"/>
              <a:ea typeface="Osaka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27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41716" y="789927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are we here tonight?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0629" y="2190940"/>
            <a:ext cx="102775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/>
                <a:ea typeface="Verdana"/>
                <a:cs typeface="Verdana"/>
              </a:rPr>
              <a:t>Life after school can be scary! </a:t>
            </a:r>
          </a:p>
          <a:p>
            <a:endParaRPr lang="en-US" sz="2400" dirty="0">
              <a:latin typeface="Verdana"/>
              <a:ea typeface="Verdana"/>
              <a:cs typeface="Verdana"/>
            </a:endParaRPr>
          </a:p>
          <a:p>
            <a:r>
              <a:rPr lang="en-US" sz="2400" dirty="0">
                <a:latin typeface="Verdana"/>
                <a:ea typeface="Verdana"/>
                <a:cs typeface="Verdana"/>
              </a:rPr>
              <a:t>The aim of this session is to reassure you and </a:t>
            </a:r>
            <a:r>
              <a:rPr lang="en-US" sz="2400" b="1" dirty="0">
                <a:latin typeface="Verdana"/>
                <a:ea typeface="Verdana"/>
                <a:cs typeface="Verdana"/>
              </a:rPr>
              <a:t>provide information regarding supports available </a:t>
            </a:r>
            <a:r>
              <a:rPr lang="en-US" sz="2400" dirty="0">
                <a:latin typeface="Verdana"/>
                <a:ea typeface="Verdana"/>
                <a:cs typeface="Verdana"/>
              </a:rPr>
              <a:t>after students finish Year 12, or some hints if you are in Year 9, 10 or 11</a:t>
            </a:r>
          </a:p>
          <a:p>
            <a:endParaRPr lang="en-US" sz="2400" dirty="0">
              <a:latin typeface="Verdana"/>
              <a:ea typeface="Verdana"/>
              <a:cs typeface="Verdan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/>
              </a:rPr>
              <a:t>Explain post–school options for students with disabilities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/>
                <a:ea typeface="Verdana"/>
                <a:cs typeface="Verdana"/>
              </a:rPr>
              <a:t>Share feedback from a past student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Answer any questions</a:t>
            </a:r>
            <a:r>
              <a:rPr lang="en-US" sz="2000" dirty="0">
                <a:latin typeface="Verdana"/>
                <a:ea typeface="Verdana"/>
                <a:cs typeface="Verdana"/>
              </a:rPr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7" y="187511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41716" y="789927"/>
            <a:ext cx="10515600" cy="681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BB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 (after) school options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51" y="5788713"/>
            <a:ext cx="2273661" cy="65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9767" y="1874728"/>
            <a:ext cx="102775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chemeClr val="accent3"/>
                </a:solidFill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University</a:t>
            </a:r>
            <a:r>
              <a:rPr lang="en-US" sz="2800" dirty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 </a:t>
            </a:r>
          </a:p>
          <a:p>
            <a:endParaRPr lang="en-US" sz="2800" dirty="0">
              <a:latin typeface="Verdana"/>
              <a:ea typeface="Verdana"/>
              <a:cs typeface="Verdana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TAFE</a:t>
            </a:r>
          </a:p>
          <a:p>
            <a:endParaRPr lang="en-US" sz="2800" dirty="0">
              <a:latin typeface="Verdana"/>
              <a:ea typeface="Verdana"/>
              <a:cs typeface="Verdana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rgbClr val="CC66FF"/>
                </a:solidFill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Work Options (+ work experience) </a:t>
            </a:r>
          </a:p>
          <a:p>
            <a:endParaRPr lang="en-US" sz="2800" dirty="0">
              <a:latin typeface="Verdana"/>
              <a:ea typeface="Verdana"/>
              <a:cs typeface="Verdana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Support Work Options </a:t>
            </a:r>
            <a:endParaRPr lang="en-US" sz="2400" dirty="0">
              <a:solidFill>
                <a:srgbClr val="00B05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7" y="1875115"/>
            <a:ext cx="1008890" cy="467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0" y="5977732"/>
            <a:ext cx="3959360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74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d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BA00"/>
      </a:accent1>
      <a:accent2>
        <a:srgbClr val="18223F"/>
      </a:accent2>
      <a:accent3>
        <a:srgbClr val="009DC5"/>
      </a:accent3>
      <a:accent4>
        <a:srgbClr val="00A552"/>
      </a:accent4>
      <a:accent5>
        <a:srgbClr val="D61B26"/>
      </a:accent5>
      <a:accent6>
        <a:srgbClr val="000000"/>
      </a:accent6>
      <a:hlink>
        <a:srgbClr val="18223F"/>
      </a:hlink>
      <a:folHlink>
        <a:srgbClr val="18223F"/>
      </a:folHlink>
    </a:clrScheme>
    <a:fontScheme name="Indro">
      <a:majorFont>
        <a:latin typeface="Livvic Black"/>
        <a:ea typeface=""/>
        <a:cs typeface=""/>
      </a:majorFont>
      <a:minorFont>
        <a:latin typeface="Livvic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  <a:ea typeface="Osaka" pitchFamily="-8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87ef2572-3a6b-4746-8863-657b62a98f7f" xsi:nil="true"/>
    <PPReviewDate xmlns="87ef2572-3a6b-4746-8863-657b62a98f7f">2024-07-29T14:00:00+00:00</PPReviewDate>
    <PPPublishedNotificationAddresses xmlns="87ef2572-3a6b-4746-8863-657b62a98f7f" xsi:nil="true"/>
    <PPLastReviewedBy xmlns="87ef2572-3a6b-4746-8863-657b62a98f7f">
      <UserInfo>
        <DisplayName>TIAN, Tian</DisplayName>
        <AccountId>101</AccountId>
        <AccountType/>
      </UserInfo>
    </PPLastReviewedBy>
    <PPContentApprover xmlns="87ef2572-3a6b-4746-8863-657b62a98f7f">
      <UserInfo>
        <DisplayName/>
        <AccountId xsi:nil="true"/>
        <AccountType/>
      </UserInfo>
    </PPContentApprover>
    <PPLastReviewedDate xmlns="87ef2572-3a6b-4746-8863-657b62a98f7f">2023-07-31T03:19:23+00:00</PPLastReviewedDate>
    <PPSubmittedDate xmlns="87ef2572-3a6b-4746-8863-657b62a98f7f">2023-07-31T03:19:08+00:00</PPSubmittedDate>
    <PPContentOwner xmlns="87ef2572-3a6b-4746-8863-657b62a98f7f">
      <UserInfo>
        <DisplayName/>
        <AccountId xsi:nil="true"/>
        <AccountType/>
      </UserInfo>
    </PPContentOwner>
    <PPModeratedBy xmlns="87ef2572-3a6b-4746-8863-657b62a98f7f">
      <UserInfo>
        <DisplayName>TIAN, Tian</DisplayName>
        <AccountId>101</AccountId>
        <AccountType/>
      </UserInfo>
    </PPModeratedBy>
    <PublishingExpirationDate xmlns="http://schemas.microsoft.com/sharepoint/v3" xsi:nil="true"/>
    <PublishingStartDate xmlns="http://schemas.microsoft.com/sharepoint/v3" xsi:nil="true"/>
    <PPSubmittedBy xmlns="87ef2572-3a6b-4746-8863-657b62a98f7f">
      <UserInfo>
        <DisplayName>TIAN, Tian</DisplayName>
        <AccountId>101</AccountId>
        <AccountType/>
      </UserInfo>
    </PPSubmittedBy>
    <PPContentAuthor xmlns="87ef2572-3a6b-4746-8863-657b62a98f7f">
      <UserInfo>
        <DisplayName>TIAN, Tian</DisplayName>
        <AccountId>101</AccountId>
        <AccountType/>
      </UserInfo>
    </PPContentAuthor>
    <PPModeratedDate xmlns="87ef2572-3a6b-4746-8863-657b62a98f7f">2023-07-31T03:19:22+00:00</PPModerated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20A1D5A06A944AA5A17AAE6000107C" ma:contentTypeVersion="12" ma:contentTypeDescription="Create a new document." ma:contentTypeScope="" ma:versionID="897c301dfabc36bfaced5ee5ee2e2f09">
  <xsd:schema xmlns:xsd="http://www.w3.org/2001/XMLSchema" xmlns:xs="http://www.w3.org/2001/XMLSchema" xmlns:p="http://schemas.microsoft.com/office/2006/metadata/properties" xmlns:ns1="http://schemas.microsoft.com/sharepoint/v3" xmlns:ns2="87ef2572-3a6b-4746-8863-657b62a98f7f" targetNamespace="http://schemas.microsoft.com/office/2006/metadata/properties" ma:root="true" ma:fieldsID="38527be7f5a62dec0394d426bdd396d0" ns1:_="" ns2:_="">
    <xsd:import namespace="http://schemas.microsoft.com/sharepoint/v3"/>
    <xsd:import namespace="87ef2572-3a6b-4746-8863-657b62a98f7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f2572-3a6b-4746-8863-657b62a98f7f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847517-6376-43C5-937B-6AC53E073B3E}"/>
</file>

<file path=customXml/itemProps2.xml><?xml version="1.0" encoding="utf-8"?>
<ds:datastoreItem xmlns:ds="http://schemas.openxmlformats.org/officeDocument/2006/customXml" ds:itemID="{A017DA2A-03E3-4FC0-95C5-4E7E876B3962}"/>
</file>

<file path=customXml/itemProps3.xml><?xml version="1.0" encoding="utf-8"?>
<ds:datastoreItem xmlns:ds="http://schemas.openxmlformats.org/officeDocument/2006/customXml" ds:itemID="{587AC579-AE24-473A-AD78-F5986D9CC1B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</TotalTime>
  <Words>1157</Words>
  <Application>Microsoft Office PowerPoint</Application>
  <PresentationFormat>Widescreen</PresentationFormat>
  <Paragraphs>231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Livvic</vt:lpstr>
      <vt:lpstr>Livvic Light</vt:lpstr>
      <vt:lpstr>Arial</vt:lpstr>
      <vt:lpstr>Livvic Black</vt:lpstr>
      <vt:lpstr>Wingdings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School Options for Students with Disabilities</dc:title>
  <dc:creator>LUCAS, Janine</dc:creator>
  <cp:lastModifiedBy>MORRISON, Hillary (hscro2)</cp:lastModifiedBy>
  <cp:revision>112</cp:revision>
  <cp:lastPrinted>2020-01-20T03:27:58Z</cp:lastPrinted>
  <dcterms:created xsi:type="dcterms:W3CDTF">2019-12-03T23:55:35Z</dcterms:created>
  <dcterms:modified xsi:type="dcterms:W3CDTF">2023-07-27T08:07:54Z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0x010100CF20A1D5A06A944AA5A17AAE6000107C</vt:lpwstr>
  </property>
</Properties>
</file>